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ppt/tags/tag2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889" r:id="rId5"/>
    <p:sldId id="2900" r:id="rId6"/>
    <p:sldId id="2890" r:id="rId7"/>
    <p:sldId id="2891" r:id="rId8"/>
    <p:sldId id="2901" r:id="rId9"/>
    <p:sldId id="2902" r:id="rId10"/>
    <p:sldId id="328" r:id="rId11"/>
    <p:sldId id="2903" r:id="rId12"/>
    <p:sldId id="2905" r:id="rId13"/>
    <p:sldId id="2906" r:id="rId14"/>
    <p:sldId id="2910" r:id="rId15"/>
    <p:sldId id="2908" r:id="rId16"/>
    <p:sldId id="2907" r:id="rId17"/>
    <p:sldId id="1045" r:id="rId18"/>
    <p:sldId id="1066" r:id="rId19"/>
    <p:sldId id="2886" r:id="rId20"/>
    <p:sldId id="283" r:id="rId21"/>
    <p:sldId id="2892" r:id="rId22"/>
    <p:sldId id="2893" r:id="rId23"/>
    <p:sldId id="2912" r:id="rId24"/>
    <p:sldId id="2899" r:id="rId2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Torres" initials="FT" lastIdx="1" clrIdx="0">
    <p:extLst>
      <p:ext uri="{19B8F6BF-5375-455C-9EA6-DF929625EA0E}">
        <p15:presenceInfo xmlns:p15="http://schemas.microsoft.com/office/powerpoint/2012/main" userId="6a05c6c9709f76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2F63"/>
    <a:srgbClr val="D55B6A"/>
    <a:srgbClr val="DDDDDD"/>
    <a:srgbClr val="D6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433740-57F8-48A6-95D7-8DD7AE6453AB}" v="7" dt="2021-09-14T18:18:58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8" autoAdjust="0"/>
    <p:restoredTop sz="95380" autoAdjust="0"/>
  </p:normalViewPr>
  <p:slideViewPr>
    <p:cSldViewPr snapToGrid="0">
      <p:cViewPr>
        <p:scale>
          <a:sx n="112" d="100"/>
          <a:sy n="112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ustomXml" Target="../customXml/item4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Jhohana Chona Pedraza" userId="56a5227c-d875-46ef-9d40-3054c0687943" providerId="ADAL" clId="{AE433740-57F8-48A6-95D7-8DD7AE6453AB}"/>
    <pc:docChg chg="custSel delSld modSld">
      <pc:chgData name="Catherine Jhohana Chona Pedraza" userId="56a5227c-d875-46ef-9d40-3054c0687943" providerId="ADAL" clId="{AE433740-57F8-48A6-95D7-8DD7AE6453AB}" dt="2021-09-14T18:33:59.017" v="840" actId="20577"/>
      <pc:docMkLst>
        <pc:docMk/>
      </pc:docMkLst>
      <pc:sldChg chg="modSp">
        <pc:chgData name="Catherine Jhohana Chona Pedraza" userId="56a5227c-d875-46ef-9d40-3054c0687943" providerId="ADAL" clId="{AE433740-57F8-48A6-95D7-8DD7AE6453AB}" dt="2021-09-14T18:33:59.017" v="840" actId="20577"/>
        <pc:sldMkLst>
          <pc:docMk/>
          <pc:sldMk cId="2001494414" sldId="328"/>
        </pc:sldMkLst>
        <pc:spChg chg="mod">
          <ac:chgData name="Catherine Jhohana Chona Pedraza" userId="56a5227c-d875-46ef-9d40-3054c0687943" providerId="ADAL" clId="{AE433740-57F8-48A6-95D7-8DD7AE6453AB}" dt="2021-09-14T18:33:59.017" v="840" actId="20577"/>
          <ac:spMkLst>
            <pc:docMk/>
            <pc:sldMk cId="2001494414" sldId="328"/>
            <ac:spMk id="7" creationId="{222E05DC-CC9C-4A43-931F-929B8ADB340B}"/>
          </ac:spMkLst>
        </pc:spChg>
      </pc:sldChg>
      <pc:sldChg chg="modSp">
        <pc:chgData name="Catherine Jhohana Chona Pedraza" userId="56a5227c-d875-46ef-9d40-3054c0687943" providerId="ADAL" clId="{AE433740-57F8-48A6-95D7-8DD7AE6453AB}" dt="2021-09-14T18:33:50.140" v="830" actId="20577"/>
        <pc:sldMkLst>
          <pc:docMk/>
          <pc:sldMk cId="3578428036" sldId="2891"/>
        </pc:sldMkLst>
        <pc:spChg chg="mod">
          <ac:chgData name="Catherine Jhohana Chona Pedraza" userId="56a5227c-d875-46ef-9d40-3054c0687943" providerId="ADAL" clId="{AE433740-57F8-48A6-95D7-8DD7AE6453AB}" dt="2021-09-14T18:33:50.140" v="830" actId="20577"/>
          <ac:spMkLst>
            <pc:docMk/>
            <pc:sldMk cId="3578428036" sldId="2891"/>
            <ac:spMk id="6" creationId="{74369760-2855-4143-B0DB-C1EC5E8FD973}"/>
          </ac:spMkLst>
        </pc:spChg>
      </pc:sldChg>
      <pc:sldChg chg="addSp modSp">
        <pc:chgData name="Catherine Jhohana Chona Pedraza" userId="56a5227c-d875-46ef-9d40-3054c0687943" providerId="ADAL" clId="{AE433740-57F8-48A6-95D7-8DD7AE6453AB}" dt="2021-09-14T18:27:18.863" v="826" actId="20577"/>
        <pc:sldMkLst>
          <pc:docMk/>
          <pc:sldMk cId="1959054225" sldId="2908"/>
        </pc:sldMkLst>
        <pc:spChg chg="add mod">
          <ac:chgData name="Catherine Jhohana Chona Pedraza" userId="56a5227c-d875-46ef-9d40-3054c0687943" providerId="ADAL" clId="{AE433740-57F8-48A6-95D7-8DD7AE6453AB}" dt="2021-09-14T18:21:06.839" v="149" actId="20577"/>
          <ac:spMkLst>
            <pc:docMk/>
            <pc:sldMk cId="1959054225" sldId="2908"/>
            <ac:spMk id="3" creationId="{4B607117-576A-4056-A3FF-4CC3F3949F83}"/>
          </ac:spMkLst>
        </pc:spChg>
        <pc:spChg chg="mod">
          <ac:chgData name="Catherine Jhohana Chona Pedraza" userId="56a5227c-d875-46ef-9d40-3054c0687943" providerId="ADAL" clId="{AE433740-57F8-48A6-95D7-8DD7AE6453AB}" dt="2021-09-14T18:25:15.486" v="624" actId="20577"/>
          <ac:spMkLst>
            <pc:docMk/>
            <pc:sldMk cId="1959054225" sldId="2908"/>
            <ac:spMk id="6" creationId="{DC4F6AC7-B111-4B9B-AE2E-C2FBB76DF372}"/>
          </ac:spMkLst>
        </pc:spChg>
        <pc:spChg chg="add mod">
          <ac:chgData name="Catherine Jhohana Chona Pedraza" userId="56a5227c-d875-46ef-9d40-3054c0687943" providerId="ADAL" clId="{AE433740-57F8-48A6-95D7-8DD7AE6453AB}" dt="2021-09-14T18:25:09.743" v="616" actId="1076"/>
          <ac:spMkLst>
            <pc:docMk/>
            <pc:sldMk cId="1959054225" sldId="2908"/>
            <ac:spMk id="10" creationId="{FDDB30F1-A819-4CA4-B9C0-A370BE3E56FC}"/>
          </ac:spMkLst>
        </pc:spChg>
        <pc:spChg chg="add mod">
          <ac:chgData name="Catherine Jhohana Chona Pedraza" userId="56a5227c-d875-46ef-9d40-3054c0687943" providerId="ADAL" clId="{AE433740-57F8-48A6-95D7-8DD7AE6453AB}" dt="2021-09-14T18:21:14.153" v="153" actId="20577"/>
          <ac:spMkLst>
            <pc:docMk/>
            <pc:sldMk cId="1959054225" sldId="2908"/>
            <ac:spMk id="11" creationId="{4ACCCFF8-2282-4C8B-BF9B-13AB6ACB6466}"/>
          </ac:spMkLst>
        </pc:spChg>
        <pc:spChg chg="add mod">
          <ac:chgData name="Catherine Jhohana Chona Pedraza" userId="56a5227c-d875-46ef-9d40-3054c0687943" providerId="ADAL" clId="{AE433740-57F8-48A6-95D7-8DD7AE6453AB}" dt="2021-09-14T18:27:18.863" v="826" actId="20577"/>
          <ac:spMkLst>
            <pc:docMk/>
            <pc:sldMk cId="1959054225" sldId="2908"/>
            <ac:spMk id="12" creationId="{961E6613-558C-4FBE-93CA-FBF170D7FA91}"/>
          </ac:spMkLst>
        </pc:spChg>
      </pc:sldChg>
      <pc:sldChg chg="modSp del">
        <pc:chgData name="Catherine Jhohana Chona Pedraza" userId="56a5227c-d875-46ef-9d40-3054c0687943" providerId="ADAL" clId="{AE433740-57F8-48A6-95D7-8DD7AE6453AB}" dt="2021-09-14T18:21:23.687" v="155" actId="47"/>
        <pc:sldMkLst>
          <pc:docMk/>
          <pc:sldMk cId="1041856301" sldId="2909"/>
        </pc:sldMkLst>
        <pc:spChg chg="mod">
          <ac:chgData name="Catherine Jhohana Chona Pedraza" userId="56a5227c-d875-46ef-9d40-3054c0687943" providerId="ADAL" clId="{AE433740-57F8-48A6-95D7-8DD7AE6453AB}" dt="2021-09-14T18:18:45.913" v="43" actId="14100"/>
          <ac:spMkLst>
            <pc:docMk/>
            <pc:sldMk cId="1041856301" sldId="2909"/>
            <ac:spMk id="6" creationId="{DC4F6AC7-B111-4B9B-AE2E-C2FBB76DF372}"/>
          </ac:spMkLst>
        </pc:spChg>
      </pc:sldChg>
      <pc:sldChg chg="modSp">
        <pc:chgData name="Catherine Jhohana Chona Pedraza" userId="56a5227c-d875-46ef-9d40-3054c0687943" providerId="ADAL" clId="{AE433740-57F8-48A6-95D7-8DD7AE6453AB}" dt="2021-09-14T18:33:53.652" v="832" actId="20577"/>
        <pc:sldMkLst>
          <pc:docMk/>
          <pc:sldMk cId="3146690992" sldId="2910"/>
        </pc:sldMkLst>
        <pc:spChg chg="mod">
          <ac:chgData name="Catherine Jhohana Chona Pedraza" userId="56a5227c-d875-46ef-9d40-3054c0687943" providerId="ADAL" clId="{AE433740-57F8-48A6-95D7-8DD7AE6453AB}" dt="2021-09-14T18:33:53.652" v="832" actId="20577"/>
          <ac:spMkLst>
            <pc:docMk/>
            <pc:sldMk cId="3146690992" sldId="2910"/>
            <ac:spMk id="7" creationId="{222E05DC-CC9C-4A43-931F-929B8ADB340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3593908987855"/>
          <c:y val="6.1499981223379775E-2"/>
          <c:w val="0.87184246943875099"/>
          <c:h val="0.853900864685194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PMultid!$E$2</c:f>
              <c:strCache>
                <c:ptCount val="1"/>
                <c:pt idx="0">
                  <c:v>IPM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70-4F34-8F2B-1E93882096AC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70-4F34-8F2B-1E93882096A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70-4F34-8F2B-1E93882096AC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70-4F34-8F2B-1E93882096AC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B70-4F34-8F2B-1E93882096AC}"/>
              </c:ext>
            </c:extLst>
          </c:dPt>
          <c:dLbls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B70-4F34-8F2B-1E93882096AC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2248CC2C-4519-4DD6-A13B-732AC2F30355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B70-4F34-8F2B-1E93882096AC}"/>
                </c:ext>
              </c:extLst>
            </c:dLbl>
            <c:dLbl>
              <c:idx val="1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4FFC72F-6634-4D5C-94AD-B3106CEE0026}" type="VALUE">
                      <a:rPr lang="en-US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  <a:latin typeface="+mn-lt"/>
                          <a:cs typeface="+mn-cs"/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B70-4F34-8F2B-1E93882096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PMultid!$A$3:$A$36</c:f>
              <c:strCache>
                <c:ptCount val="34"/>
                <c:pt idx="0">
                  <c:v>Bogotá D.C.</c:v>
                </c:pt>
                <c:pt idx="1">
                  <c:v>San Andrés</c:v>
                </c:pt>
                <c:pt idx="2">
                  <c:v>Quindío</c:v>
                </c:pt>
                <c:pt idx="3">
                  <c:v>Valle del Cauca</c:v>
                </c:pt>
                <c:pt idx="4">
                  <c:v>Risaralda</c:v>
                </c:pt>
                <c:pt idx="5">
                  <c:v>Cundinamarca</c:v>
                </c:pt>
                <c:pt idx="6">
                  <c:v>Santander</c:v>
                </c:pt>
                <c:pt idx="7">
                  <c:v>Boyacá</c:v>
                </c:pt>
                <c:pt idx="8">
                  <c:v>Caldas</c:v>
                </c:pt>
                <c:pt idx="9">
                  <c:v>Atlántico</c:v>
                </c:pt>
                <c:pt idx="10">
                  <c:v>Tolima</c:v>
                </c:pt>
                <c:pt idx="11">
                  <c:v>Antioquia</c:v>
                </c:pt>
                <c:pt idx="12">
                  <c:v>Total Nacional</c:v>
                </c:pt>
                <c:pt idx="13">
                  <c:v>Huila</c:v>
                </c:pt>
                <c:pt idx="14">
                  <c:v>Casanare</c:v>
                </c:pt>
                <c:pt idx="15">
                  <c:v>Meta</c:v>
                </c:pt>
                <c:pt idx="16">
                  <c:v>Nariño</c:v>
                </c:pt>
                <c:pt idx="17">
                  <c:v>Arauca</c:v>
                </c:pt>
                <c:pt idx="18">
                  <c:v>Cauca</c:v>
                </c:pt>
                <c:pt idx="19">
                  <c:v>Norte de Santander</c:v>
                </c:pt>
                <c:pt idx="20">
                  <c:v>Putumayo</c:v>
                </c:pt>
                <c:pt idx="21">
                  <c:v>Cesar</c:v>
                </c:pt>
                <c:pt idx="22">
                  <c:v>Caquetá</c:v>
                </c:pt>
                <c:pt idx="23">
                  <c:v>Bolívar</c:v>
                </c:pt>
                <c:pt idx="24">
                  <c:v>Guaviare</c:v>
                </c:pt>
                <c:pt idx="25">
                  <c:v>Magdalena</c:v>
                </c:pt>
                <c:pt idx="26">
                  <c:v>Sucre</c:v>
                </c:pt>
                <c:pt idx="27">
                  <c:v>Córdoba</c:v>
                </c:pt>
                <c:pt idx="28">
                  <c:v>Amazonas</c:v>
                </c:pt>
                <c:pt idx="29">
                  <c:v>Chocó</c:v>
                </c:pt>
                <c:pt idx="30">
                  <c:v>La Guajira</c:v>
                </c:pt>
                <c:pt idx="31">
                  <c:v>Vaupés</c:v>
                </c:pt>
                <c:pt idx="32">
                  <c:v>Guainía</c:v>
                </c:pt>
                <c:pt idx="33">
                  <c:v>Vichada</c:v>
                </c:pt>
              </c:strCache>
            </c:strRef>
          </c:cat>
          <c:val>
            <c:numRef>
              <c:f>PMultid!$E$3:$E$36</c:f>
              <c:numCache>
                <c:formatCode>0.0</c:formatCode>
                <c:ptCount val="34"/>
                <c:pt idx="0">
                  <c:v>7.1</c:v>
                </c:pt>
                <c:pt idx="1">
                  <c:v>8.1999999999999993</c:v>
                </c:pt>
                <c:pt idx="2">
                  <c:v>10.199999999999999</c:v>
                </c:pt>
                <c:pt idx="3">
                  <c:v>10.8</c:v>
                </c:pt>
                <c:pt idx="4">
                  <c:v>11.1</c:v>
                </c:pt>
                <c:pt idx="5">
                  <c:v>12.3</c:v>
                </c:pt>
                <c:pt idx="6">
                  <c:v>12.4</c:v>
                </c:pt>
                <c:pt idx="7">
                  <c:v>12.8</c:v>
                </c:pt>
                <c:pt idx="8">
                  <c:v>14.3</c:v>
                </c:pt>
                <c:pt idx="9">
                  <c:v>14.9</c:v>
                </c:pt>
                <c:pt idx="10">
                  <c:v>15.2</c:v>
                </c:pt>
                <c:pt idx="11">
                  <c:v>15.7</c:v>
                </c:pt>
                <c:pt idx="12">
                  <c:v>17.5</c:v>
                </c:pt>
                <c:pt idx="13">
                  <c:v>18.3</c:v>
                </c:pt>
                <c:pt idx="14">
                  <c:v>18.3</c:v>
                </c:pt>
                <c:pt idx="15">
                  <c:v>19.100000000000001</c:v>
                </c:pt>
                <c:pt idx="16">
                  <c:v>23.2</c:v>
                </c:pt>
                <c:pt idx="17">
                  <c:v>23.3</c:v>
                </c:pt>
                <c:pt idx="18">
                  <c:v>24</c:v>
                </c:pt>
                <c:pt idx="19">
                  <c:v>24.2</c:v>
                </c:pt>
                <c:pt idx="20">
                  <c:v>25.4</c:v>
                </c:pt>
                <c:pt idx="21">
                  <c:v>25.5</c:v>
                </c:pt>
                <c:pt idx="22">
                  <c:v>25.7</c:v>
                </c:pt>
                <c:pt idx="23">
                  <c:v>26.9</c:v>
                </c:pt>
                <c:pt idx="24">
                  <c:v>30.9</c:v>
                </c:pt>
                <c:pt idx="25">
                  <c:v>31.6</c:v>
                </c:pt>
                <c:pt idx="26">
                  <c:v>33.299999999999997</c:v>
                </c:pt>
                <c:pt idx="27">
                  <c:v>34.700000000000003</c:v>
                </c:pt>
                <c:pt idx="28">
                  <c:v>35.6</c:v>
                </c:pt>
                <c:pt idx="29">
                  <c:v>42.3</c:v>
                </c:pt>
                <c:pt idx="30">
                  <c:v>48.8</c:v>
                </c:pt>
                <c:pt idx="31">
                  <c:v>66.5</c:v>
                </c:pt>
                <c:pt idx="32">
                  <c:v>67</c:v>
                </c:pt>
                <c:pt idx="33">
                  <c:v>72.2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70-4F34-8F2B-1E93882096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1194537440"/>
        <c:axId val="-1194546688"/>
      </c:barChart>
      <c:catAx>
        <c:axId val="-119453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194546688"/>
        <c:crosses val="autoZero"/>
        <c:auto val="1"/>
        <c:lblAlgn val="ctr"/>
        <c:lblOffset val="100"/>
        <c:noMultiLvlLbl val="0"/>
      </c:catAx>
      <c:valAx>
        <c:axId val="-1194546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800"/>
                  <a:t>Incidencia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19453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625E8-C413-48EA-98D6-51FCFFD931C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169CA3C-369A-4E2B-A080-FC8C10EB86B4}">
      <dgm:prSet/>
      <dgm:spPr/>
      <dgm:t>
        <a:bodyPr/>
        <a:lstStyle/>
        <a:p>
          <a:r>
            <a:rPr lang="es-MX" b="1" dirty="0"/>
            <a:t>Objetivo</a:t>
          </a:r>
          <a:endParaRPr lang="es-CO" dirty="0"/>
        </a:p>
      </dgm:t>
    </dgm:pt>
    <dgm:pt modelId="{40A86AE6-BD47-4766-BF87-77AA9D349387}" type="parTrans" cxnId="{610E82E1-6FFF-4792-8421-E5EED6722D60}">
      <dgm:prSet/>
      <dgm:spPr/>
      <dgm:t>
        <a:bodyPr/>
        <a:lstStyle/>
        <a:p>
          <a:endParaRPr lang="es-CO"/>
        </a:p>
      </dgm:t>
    </dgm:pt>
    <dgm:pt modelId="{760EF46E-822A-407A-A843-DF56EA0F4A1B}" type="sibTrans" cxnId="{610E82E1-6FFF-4792-8421-E5EED6722D60}">
      <dgm:prSet/>
      <dgm:spPr/>
      <dgm:t>
        <a:bodyPr/>
        <a:lstStyle/>
        <a:p>
          <a:endParaRPr lang="es-CO"/>
        </a:p>
      </dgm:t>
    </dgm:pt>
    <dgm:pt modelId="{D7365A98-ADE7-4B20-B16D-7F5A5EE16DDD}">
      <dgm:prSet/>
      <dgm:spPr/>
      <dgm:t>
        <a:bodyPr/>
        <a:lstStyle/>
        <a:p>
          <a:r>
            <a:rPr lang="es-MX" b="1" dirty="0"/>
            <a:t>Población sujeto de atención</a:t>
          </a:r>
          <a:endParaRPr lang="es-CO" dirty="0"/>
        </a:p>
      </dgm:t>
    </dgm:pt>
    <dgm:pt modelId="{578921DE-D95B-4E49-8077-F7F0C6DD6D46}" type="parTrans" cxnId="{3797DF8F-B78E-4B3D-A499-60000BCFDE2D}">
      <dgm:prSet/>
      <dgm:spPr/>
      <dgm:t>
        <a:bodyPr/>
        <a:lstStyle/>
        <a:p>
          <a:endParaRPr lang="es-CO"/>
        </a:p>
      </dgm:t>
    </dgm:pt>
    <dgm:pt modelId="{1B0E5423-8BFF-4A4A-9582-92197859D81D}" type="sibTrans" cxnId="{3797DF8F-B78E-4B3D-A499-60000BCFDE2D}">
      <dgm:prSet/>
      <dgm:spPr/>
      <dgm:t>
        <a:bodyPr/>
        <a:lstStyle/>
        <a:p>
          <a:endParaRPr lang="es-CO"/>
        </a:p>
      </dgm:t>
    </dgm:pt>
    <dgm:pt modelId="{FB9BBE77-0273-48F1-8C54-79245CB71750}">
      <dgm:prSet/>
      <dgm:spPr/>
      <dgm:t>
        <a:bodyPr/>
        <a:lstStyle/>
        <a:p>
          <a:r>
            <a:rPr lang="es-MX" b="1" dirty="0"/>
            <a:t>Numero de Cupos</a:t>
          </a:r>
          <a:endParaRPr lang="es-CO" dirty="0"/>
        </a:p>
      </dgm:t>
    </dgm:pt>
    <dgm:pt modelId="{B8E929B5-48B4-42DB-9131-0E4CAEFA3A3A}" type="parTrans" cxnId="{2D60153F-A9A5-406D-B837-5123F89266C3}">
      <dgm:prSet/>
      <dgm:spPr/>
      <dgm:t>
        <a:bodyPr/>
        <a:lstStyle/>
        <a:p>
          <a:endParaRPr lang="es-CO"/>
        </a:p>
      </dgm:t>
    </dgm:pt>
    <dgm:pt modelId="{EF357026-CFB5-4D40-A5A0-182D5855EDC2}" type="sibTrans" cxnId="{2D60153F-A9A5-406D-B837-5123F89266C3}">
      <dgm:prSet/>
      <dgm:spPr/>
      <dgm:t>
        <a:bodyPr/>
        <a:lstStyle/>
        <a:p>
          <a:endParaRPr lang="es-CO"/>
        </a:p>
      </dgm:t>
    </dgm:pt>
    <dgm:pt modelId="{480EC86A-BFCB-4DF9-AEEA-0337F416324C}">
      <dgm:prSet/>
      <dgm:spPr/>
      <dgm:t>
        <a:bodyPr/>
        <a:lstStyle/>
        <a:p>
          <a:r>
            <a:rPr lang="es-MX" b="1" dirty="0"/>
            <a:t>Unidades mínimas de intervención:</a:t>
          </a:r>
          <a:endParaRPr lang="es-CO" dirty="0"/>
        </a:p>
      </dgm:t>
    </dgm:pt>
    <dgm:pt modelId="{8EE9ED28-85E3-4769-9F5B-B600ACFD9FAF}" type="parTrans" cxnId="{89FD9480-BB42-4BB2-991C-FC39B00E4AE5}">
      <dgm:prSet/>
      <dgm:spPr/>
      <dgm:t>
        <a:bodyPr/>
        <a:lstStyle/>
        <a:p>
          <a:endParaRPr lang="es-CO"/>
        </a:p>
      </dgm:t>
    </dgm:pt>
    <dgm:pt modelId="{68D9FE77-8ACF-4CF2-8015-98E6A1B4A5F0}" type="sibTrans" cxnId="{89FD9480-BB42-4BB2-991C-FC39B00E4AE5}">
      <dgm:prSet/>
      <dgm:spPr/>
      <dgm:t>
        <a:bodyPr/>
        <a:lstStyle/>
        <a:p>
          <a:endParaRPr lang="es-CO"/>
        </a:p>
      </dgm:t>
    </dgm:pt>
    <dgm:pt modelId="{AE7444C3-4DEB-4F3E-8F86-851301670785}">
      <dgm:prSet/>
      <dgm:spPr/>
      <dgm:t>
        <a:bodyPr/>
        <a:lstStyle/>
        <a:p>
          <a:r>
            <a:rPr lang="es-MX" dirty="0"/>
            <a:t>Contribuir en la generación de ingresos para los hogares en zona rural en condición de pobreza y víctimas de desplazamiento.</a:t>
          </a:r>
          <a:endParaRPr lang="es-CO" dirty="0"/>
        </a:p>
      </dgm:t>
    </dgm:pt>
    <dgm:pt modelId="{E441D297-3A2F-4570-B810-CF18526E257E}" type="parTrans" cxnId="{BAC5D88B-06B7-424E-AF86-04BEC6ECC70C}">
      <dgm:prSet/>
      <dgm:spPr/>
      <dgm:t>
        <a:bodyPr/>
        <a:lstStyle/>
        <a:p>
          <a:endParaRPr lang="es-CO"/>
        </a:p>
      </dgm:t>
    </dgm:pt>
    <dgm:pt modelId="{AE3C4EDD-6072-4C8A-9E76-59993107685D}" type="sibTrans" cxnId="{BAC5D88B-06B7-424E-AF86-04BEC6ECC70C}">
      <dgm:prSet/>
      <dgm:spPr/>
      <dgm:t>
        <a:bodyPr/>
        <a:lstStyle/>
        <a:p>
          <a:endParaRPr lang="es-CO"/>
        </a:p>
      </dgm:t>
    </dgm:pt>
    <dgm:pt modelId="{E6DBBE9E-A651-42EB-B708-C8CF710C7EFA}">
      <dgm:prSet/>
      <dgm:spPr/>
      <dgm:t>
        <a:bodyPr/>
        <a:lstStyle/>
        <a:p>
          <a:r>
            <a:rPr lang="es-MX" b="1" dirty="0"/>
            <a:t> </a:t>
          </a:r>
          <a:r>
            <a:rPr lang="es-MX" b="0" dirty="0"/>
            <a:t>H</a:t>
          </a:r>
          <a:r>
            <a:rPr lang="es-MX" dirty="0"/>
            <a:t>ogares en zona rural en condición de pobreza y víctimas de desplazamiento.</a:t>
          </a:r>
          <a:endParaRPr lang="es-CO" dirty="0"/>
        </a:p>
      </dgm:t>
    </dgm:pt>
    <dgm:pt modelId="{A3E6FDA3-9A3A-41B8-BFB0-19FDAB325E46}" type="parTrans" cxnId="{6D66C32B-4DD2-4997-B281-CE779D9A6A05}">
      <dgm:prSet/>
      <dgm:spPr/>
      <dgm:t>
        <a:bodyPr/>
        <a:lstStyle/>
        <a:p>
          <a:endParaRPr lang="es-CO"/>
        </a:p>
      </dgm:t>
    </dgm:pt>
    <dgm:pt modelId="{BE0B0694-E6D9-4BDC-B020-F2C1B33946FB}" type="sibTrans" cxnId="{6D66C32B-4DD2-4997-B281-CE779D9A6A05}">
      <dgm:prSet/>
      <dgm:spPr/>
      <dgm:t>
        <a:bodyPr/>
        <a:lstStyle/>
        <a:p>
          <a:endParaRPr lang="es-CO"/>
        </a:p>
      </dgm:t>
    </dgm:pt>
    <dgm:pt modelId="{EEF5C18F-8ACD-4AE9-9142-EBF7FFA430F9}">
      <dgm:prSet/>
      <dgm:spPr/>
      <dgm:t>
        <a:bodyPr/>
        <a:lstStyle/>
        <a:p>
          <a:r>
            <a:rPr lang="es-MX"/>
            <a:t>100 </a:t>
          </a:r>
          <a:r>
            <a:rPr lang="es-MX" dirty="0"/>
            <a:t>hogares</a:t>
          </a:r>
          <a:endParaRPr lang="es-CO" dirty="0"/>
        </a:p>
      </dgm:t>
    </dgm:pt>
    <dgm:pt modelId="{24C92034-183F-4FE5-8D7D-3A7E5410E16B}" type="parTrans" cxnId="{0DDBB2DB-792D-4FE6-B710-50065D43B1F9}">
      <dgm:prSet/>
      <dgm:spPr/>
      <dgm:t>
        <a:bodyPr/>
        <a:lstStyle/>
        <a:p>
          <a:endParaRPr lang="es-CO"/>
        </a:p>
      </dgm:t>
    </dgm:pt>
    <dgm:pt modelId="{ADC43284-8C45-44BC-81B3-802CCE725732}" type="sibTrans" cxnId="{0DDBB2DB-792D-4FE6-B710-50065D43B1F9}">
      <dgm:prSet/>
      <dgm:spPr/>
      <dgm:t>
        <a:bodyPr/>
        <a:lstStyle/>
        <a:p>
          <a:endParaRPr lang="es-CO"/>
        </a:p>
      </dgm:t>
    </dgm:pt>
    <dgm:pt modelId="{E996B626-432F-4CB0-9C4E-E52D8D48C633}">
      <dgm:prSet/>
      <dgm:spPr/>
      <dgm:t>
        <a:bodyPr/>
        <a:lstStyle/>
        <a:p>
          <a:r>
            <a:rPr lang="es-MX" dirty="0"/>
            <a:t>20 hogares por vereda</a:t>
          </a:r>
          <a:endParaRPr lang="es-CO" dirty="0"/>
        </a:p>
      </dgm:t>
    </dgm:pt>
    <dgm:pt modelId="{88104A77-D683-4715-9247-D681772D4977}" type="parTrans" cxnId="{367FA432-0CB9-4252-A9B3-C2400347DB72}">
      <dgm:prSet/>
      <dgm:spPr/>
      <dgm:t>
        <a:bodyPr/>
        <a:lstStyle/>
        <a:p>
          <a:endParaRPr lang="es-CO"/>
        </a:p>
      </dgm:t>
    </dgm:pt>
    <dgm:pt modelId="{C610B860-3B58-4245-AD4A-380D0D78AFA7}" type="sibTrans" cxnId="{367FA432-0CB9-4252-A9B3-C2400347DB72}">
      <dgm:prSet/>
      <dgm:spPr/>
      <dgm:t>
        <a:bodyPr/>
        <a:lstStyle/>
        <a:p>
          <a:endParaRPr lang="es-CO"/>
        </a:p>
      </dgm:t>
    </dgm:pt>
    <dgm:pt modelId="{807B348B-274E-42EE-BEC7-B66F22E76379}" type="pres">
      <dgm:prSet presAssocID="{425625E8-C413-48EA-98D6-51FCFFD931C0}" presName="theList" presStyleCnt="0">
        <dgm:presLayoutVars>
          <dgm:dir/>
          <dgm:animLvl val="lvl"/>
          <dgm:resizeHandles val="exact"/>
        </dgm:presLayoutVars>
      </dgm:prSet>
      <dgm:spPr/>
    </dgm:pt>
    <dgm:pt modelId="{9FBE96A7-D0BB-494E-85E8-6DC74193C1CF}" type="pres">
      <dgm:prSet presAssocID="{C169CA3C-369A-4E2B-A080-FC8C10EB86B4}" presName="compNode" presStyleCnt="0"/>
      <dgm:spPr/>
    </dgm:pt>
    <dgm:pt modelId="{DF45B503-BE1B-423C-8BE0-B716DF329994}" type="pres">
      <dgm:prSet presAssocID="{C169CA3C-369A-4E2B-A080-FC8C10EB86B4}" presName="aNode" presStyleLbl="bgShp" presStyleIdx="0" presStyleCnt="4"/>
      <dgm:spPr/>
    </dgm:pt>
    <dgm:pt modelId="{D6837E10-FDFE-483A-9359-D03DA89DAD8B}" type="pres">
      <dgm:prSet presAssocID="{C169CA3C-369A-4E2B-A080-FC8C10EB86B4}" presName="textNode" presStyleLbl="bgShp" presStyleIdx="0" presStyleCnt="4"/>
      <dgm:spPr/>
    </dgm:pt>
    <dgm:pt modelId="{BC523BD0-64CF-4E88-80A9-FDF21EF1150A}" type="pres">
      <dgm:prSet presAssocID="{C169CA3C-369A-4E2B-A080-FC8C10EB86B4}" presName="compChildNode" presStyleCnt="0"/>
      <dgm:spPr/>
    </dgm:pt>
    <dgm:pt modelId="{40BBDB4F-EDCB-4BA0-958F-52BFB3B89CCD}" type="pres">
      <dgm:prSet presAssocID="{C169CA3C-369A-4E2B-A080-FC8C10EB86B4}" presName="theInnerList" presStyleCnt="0"/>
      <dgm:spPr/>
    </dgm:pt>
    <dgm:pt modelId="{59837635-9798-4E5E-981D-E2F4854A40FF}" type="pres">
      <dgm:prSet presAssocID="{AE7444C3-4DEB-4F3E-8F86-851301670785}" presName="childNode" presStyleLbl="node1" presStyleIdx="0" presStyleCnt="4">
        <dgm:presLayoutVars>
          <dgm:bulletEnabled val="1"/>
        </dgm:presLayoutVars>
      </dgm:prSet>
      <dgm:spPr/>
    </dgm:pt>
    <dgm:pt modelId="{46A597AC-287D-40B9-B550-124C744418F0}" type="pres">
      <dgm:prSet presAssocID="{C169CA3C-369A-4E2B-A080-FC8C10EB86B4}" presName="aSpace" presStyleCnt="0"/>
      <dgm:spPr/>
    </dgm:pt>
    <dgm:pt modelId="{4D6C9DE3-C9F4-4FE1-8325-FE04FC556997}" type="pres">
      <dgm:prSet presAssocID="{D7365A98-ADE7-4B20-B16D-7F5A5EE16DDD}" presName="compNode" presStyleCnt="0"/>
      <dgm:spPr/>
    </dgm:pt>
    <dgm:pt modelId="{32F9721F-EE88-4A99-AA5C-4E5EE55D01A3}" type="pres">
      <dgm:prSet presAssocID="{D7365A98-ADE7-4B20-B16D-7F5A5EE16DDD}" presName="aNode" presStyleLbl="bgShp" presStyleIdx="1" presStyleCnt="4"/>
      <dgm:spPr/>
    </dgm:pt>
    <dgm:pt modelId="{EB7BDB00-7C1B-4BB1-8326-17C9E88C2EEA}" type="pres">
      <dgm:prSet presAssocID="{D7365A98-ADE7-4B20-B16D-7F5A5EE16DDD}" presName="textNode" presStyleLbl="bgShp" presStyleIdx="1" presStyleCnt="4"/>
      <dgm:spPr/>
    </dgm:pt>
    <dgm:pt modelId="{C64A23E1-5CBA-4D5F-B563-7D3C13329A88}" type="pres">
      <dgm:prSet presAssocID="{D7365A98-ADE7-4B20-B16D-7F5A5EE16DDD}" presName="compChildNode" presStyleCnt="0"/>
      <dgm:spPr/>
    </dgm:pt>
    <dgm:pt modelId="{414D63B4-E612-4812-9E15-2F35815F641B}" type="pres">
      <dgm:prSet presAssocID="{D7365A98-ADE7-4B20-B16D-7F5A5EE16DDD}" presName="theInnerList" presStyleCnt="0"/>
      <dgm:spPr/>
    </dgm:pt>
    <dgm:pt modelId="{20722469-F44B-4862-9BA7-D925E760D185}" type="pres">
      <dgm:prSet presAssocID="{E6DBBE9E-A651-42EB-B708-C8CF710C7EFA}" presName="childNode" presStyleLbl="node1" presStyleIdx="1" presStyleCnt="4">
        <dgm:presLayoutVars>
          <dgm:bulletEnabled val="1"/>
        </dgm:presLayoutVars>
      </dgm:prSet>
      <dgm:spPr/>
    </dgm:pt>
    <dgm:pt modelId="{B745F20E-E9FC-4692-9B91-43377014B818}" type="pres">
      <dgm:prSet presAssocID="{D7365A98-ADE7-4B20-B16D-7F5A5EE16DDD}" presName="aSpace" presStyleCnt="0"/>
      <dgm:spPr/>
    </dgm:pt>
    <dgm:pt modelId="{4CC01784-F1B7-4B3C-B0E6-3944D168AE03}" type="pres">
      <dgm:prSet presAssocID="{FB9BBE77-0273-48F1-8C54-79245CB71750}" presName="compNode" presStyleCnt="0"/>
      <dgm:spPr/>
    </dgm:pt>
    <dgm:pt modelId="{C59F28B1-A54F-4AF8-8ACF-38EFAFAE74B8}" type="pres">
      <dgm:prSet presAssocID="{FB9BBE77-0273-48F1-8C54-79245CB71750}" presName="aNode" presStyleLbl="bgShp" presStyleIdx="2" presStyleCnt="4"/>
      <dgm:spPr/>
    </dgm:pt>
    <dgm:pt modelId="{EF03F1EA-12EA-4A33-9B2C-1EC5A4CD593D}" type="pres">
      <dgm:prSet presAssocID="{FB9BBE77-0273-48F1-8C54-79245CB71750}" presName="textNode" presStyleLbl="bgShp" presStyleIdx="2" presStyleCnt="4"/>
      <dgm:spPr/>
    </dgm:pt>
    <dgm:pt modelId="{CF312B3B-35F3-4C56-8D89-DF9520FE37F9}" type="pres">
      <dgm:prSet presAssocID="{FB9BBE77-0273-48F1-8C54-79245CB71750}" presName="compChildNode" presStyleCnt="0"/>
      <dgm:spPr/>
    </dgm:pt>
    <dgm:pt modelId="{0DF6D5BE-5466-4896-B592-3CD23FE0F642}" type="pres">
      <dgm:prSet presAssocID="{FB9BBE77-0273-48F1-8C54-79245CB71750}" presName="theInnerList" presStyleCnt="0"/>
      <dgm:spPr/>
    </dgm:pt>
    <dgm:pt modelId="{E3413EFC-0AB8-4A56-8B6F-4E221B5ABD52}" type="pres">
      <dgm:prSet presAssocID="{EEF5C18F-8ACD-4AE9-9142-EBF7FFA430F9}" presName="childNode" presStyleLbl="node1" presStyleIdx="2" presStyleCnt="4">
        <dgm:presLayoutVars>
          <dgm:bulletEnabled val="1"/>
        </dgm:presLayoutVars>
      </dgm:prSet>
      <dgm:spPr/>
    </dgm:pt>
    <dgm:pt modelId="{3D5A3724-041E-4532-B4CB-9A1FFD0228CE}" type="pres">
      <dgm:prSet presAssocID="{FB9BBE77-0273-48F1-8C54-79245CB71750}" presName="aSpace" presStyleCnt="0"/>
      <dgm:spPr/>
    </dgm:pt>
    <dgm:pt modelId="{1913CBB6-5B90-4807-9180-CD17489DD9FF}" type="pres">
      <dgm:prSet presAssocID="{480EC86A-BFCB-4DF9-AEEA-0337F416324C}" presName="compNode" presStyleCnt="0"/>
      <dgm:spPr/>
    </dgm:pt>
    <dgm:pt modelId="{58E1A888-B738-4A13-AC13-C63A17430A6C}" type="pres">
      <dgm:prSet presAssocID="{480EC86A-BFCB-4DF9-AEEA-0337F416324C}" presName="aNode" presStyleLbl="bgShp" presStyleIdx="3" presStyleCnt="4"/>
      <dgm:spPr/>
    </dgm:pt>
    <dgm:pt modelId="{C81BFF79-B1E5-4B07-B94D-AF3660DD5C29}" type="pres">
      <dgm:prSet presAssocID="{480EC86A-BFCB-4DF9-AEEA-0337F416324C}" presName="textNode" presStyleLbl="bgShp" presStyleIdx="3" presStyleCnt="4"/>
      <dgm:spPr/>
    </dgm:pt>
    <dgm:pt modelId="{49F61DF1-BFDB-4B62-8AD3-D5B95295C211}" type="pres">
      <dgm:prSet presAssocID="{480EC86A-BFCB-4DF9-AEEA-0337F416324C}" presName="compChildNode" presStyleCnt="0"/>
      <dgm:spPr/>
    </dgm:pt>
    <dgm:pt modelId="{E1D04F3B-E623-4C62-A9EF-F04A5C03D0E2}" type="pres">
      <dgm:prSet presAssocID="{480EC86A-BFCB-4DF9-AEEA-0337F416324C}" presName="theInnerList" presStyleCnt="0"/>
      <dgm:spPr/>
    </dgm:pt>
    <dgm:pt modelId="{ED21D5F5-8DB5-4222-8968-7B50893CACBA}" type="pres">
      <dgm:prSet presAssocID="{E996B626-432F-4CB0-9C4E-E52D8D48C633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87F9180C-2BCC-4C28-9B2F-065A6932F8AC}" type="presOf" srcId="{EEF5C18F-8ACD-4AE9-9142-EBF7FFA430F9}" destId="{E3413EFC-0AB8-4A56-8B6F-4E221B5ABD52}" srcOrd="0" destOrd="0" presId="urn:microsoft.com/office/officeart/2005/8/layout/lProcess2"/>
    <dgm:cxn modelId="{B4472C13-A304-44CF-AFAA-3850ADA505C7}" type="presOf" srcId="{480EC86A-BFCB-4DF9-AEEA-0337F416324C}" destId="{C81BFF79-B1E5-4B07-B94D-AF3660DD5C29}" srcOrd="1" destOrd="0" presId="urn:microsoft.com/office/officeart/2005/8/layout/lProcess2"/>
    <dgm:cxn modelId="{67EAE21A-C184-4E21-A44A-AB1DA5CEA1C6}" type="presOf" srcId="{C169CA3C-369A-4E2B-A080-FC8C10EB86B4}" destId="{DF45B503-BE1B-423C-8BE0-B716DF329994}" srcOrd="0" destOrd="0" presId="urn:microsoft.com/office/officeart/2005/8/layout/lProcess2"/>
    <dgm:cxn modelId="{31B1F520-0FE9-47BD-BE78-5D2F42C907DC}" type="presOf" srcId="{D7365A98-ADE7-4B20-B16D-7F5A5EE16DDD}" destId="{32F9721F-EE88-4A99-AA5C-4E5EE55D01A3}" srcOrd="0" destOrd="0" presId="urn:microsoft.com/office/officeart/2005/8/layout/lProcess2"/>
    <dgm:cxn modelId="{70537D21-587D-4551-BBDF-405569B09B9B}" type="presOf" srcId="{E996B626-432F-4CB0-9C4E-E52D8D48C633}" destId="{ED21D5F5-8DB5-4222-8968-7B50893CACBA}" srcOrd="0" destOrd="0" presId="urn:microsoft.com/office/officeart/2005/8/layout/lProcess2"/>
    <dgm:cxn modelId="{41727622-0FCC-498D-A355-61B01ABC3082}" type="presOf" srcId="{425625E8-C413-48EA-98D6-51FCFFD931C0}" destId="{807B348B-274E-42EE-BEC7-B66F22E76379}" srcOrd="0" destOrd="0" presId="urn:microsoft.com/office/officeart/2005/8/layout/lProcess2"/>
    <dgm:cxn modelId="{6D66C32B-4DD2-4997-B281-CE779D9A6A05}" srcId="{D7365A98-ADE7-4B20-B16D-7F5A5EE16DDD}" destId="{E6DBBE9E-A651-42EB-B708-C8CF710C7EFA}" srcOrd="0" destOrd="0" parTransId="{A3E6FDA3-9A3A-41B8-BFB0-19FDAB325E46}" sibTransId="{BE0B0694-E6D9-4BDC-B020-F2C1B33946FB}"/>
    <dgm:cxn modelId="{367FA432-0CB9-4252-A9B3-C2400347DB72}" srcId="{480EC86A-BFCB-4DF9-AEEA-0337F416324C}" destId="{E996B626-432F-4CB0-9C4E-E52D8D48C633}" srcOrd="0" destOrd="0" parTransId="{88104A77-D683-4715-9247-D681772D4977}" sibTransId="{C610B860-3B58-4245-AD4A-380D0D78AFA7}"/>
    <dgm:cxn modelId="{2D60153F-A9A5-406D-B837-5123F89266C3}" srcId="{425625E8-C413-48EA-98D6-51FCFFD931C0}" destId="{FB9BBE77-0273-48F1-8C54-79245CB71750}" srcOrd="2" destOrd="0" parTransId="{B8E929B5-48B4-42DB-9131-0E4CAEFA3A3A}" sibTransId="{EF357026-CFB5-4D40-A5A0-182D5855EDC2}"/>
    <dgm:cxn modelId="{61E3F657-31ED-43C3-AC8B-9FF94991E044}" type="presOf" srcId="{FB9BBE77-0273-48F1-8C54-79245CB71750}" destId="{C59F28B1-A54F-4AF8-8ACF-38EFAFAE74B8}" srcOrd="0" destOrd="0" presId="urn:microsoft.com/office/officeart/2005/8/layout/lProcess2"/>
    <dgm:cxn modelId="{88145E5D-17F8-446B-B867-796CA5AF70B7}" type="presOf" srcId="{AE7444C3-4DEB-4F3E-8F86-851301670785}" destId="{59837635-9798-4E5E-981D-E2F4854A40FF}" srcOrd="0" destOrd="0" presId="urn:microsoft.com/office/officeart/2005/8/layout/lProcess2"/>
    <dgm:cxn modelId="{89FD9480-BB42-4BB2-991C-FC39B00E4AE5}" srcId="{425625E8-C413-48EA-98D6-51FCFFD931C0}" destId="{480EC86A-BFCB-4DF9-AEEA-0337F416324C}" srcOrd="3" destOrd="0" parTransId="{8EE9ED28-85E3-4769-9F5B-B600ACFD9FAF}" sibTransId="{68D9FE77-8ACF-4CF2-8015-98E6A1B4A5F0}"/>
    <dgm:cxn modelId="{BAC5D88B-06B7-424E-AF86-04BEC6ECC70C}" srcId="{C169CA3C-369A-4E2B-A080-FC8C10EB86B4}" destId="{AE7444C3-4DEB-4F3E-8F86-851301670785}" srcOrd="0" destOrd="0" parTransId="{E441D297-3A2F-4570-B810-CF18526E257E}" sibTransId="{AE3C4EDD-6072-4C8A-9E76-59993107685D}"/>
    <dgm:cxn modelId="{3797DF8F-B78E-4B3D-A499-60000BCFDE2D}" srcId="{425625E8-C413-48EA-98D6-51FCFFD931C0}" destId="{D7365A98-ADE7-4B20-B16D-7F5A5EE16DDD}" srcOrd="1" destOrd="0" parTransId="{578921DE-D95B-4E49-8077-F7F0C6DD6D46}" sibTransId="{1B0E5423-8BFF-4A4A-9582-92197859D81D}"/>
    <dgm:cxn modelId="{5D79EAA4-4969-4E36-8A26-7A82E2C8BEC6}" type="presOf" srcId="{E6DBBE9E-A651-42EB-B708-C8CF710C7EFA}" destId="{20722469-F44B-4862-9BA7-D925E760D185}" srcOrd="0" destOrd="0" presId="urn:microsoft.com/office/officeart/2005/8/layout/lProcess2"/>
    <dgm:cxn modelId="{6FB8CCC7-6B4D-4E83-8BF1-39581FD66970}" type="presOf" srcId="{480EC86A-BFCB-4DF9-AEEA-0337F416324C}" destId="{58E1A888-B738-4A13-AC13-C63A17430A6C}" srcOrd="0" destOrd="0" presId="urn:microsoft.com/office/officeart/2005/8/layout/lProcess2"/>
    <dgm:cxn modelId="{A5FF3BDA-22F4-44A1-8403-FACBF0846F0D}" type="presOf" srcId="{D7365A98-ADE7-4B20-B16D-7F5A5EE16DDD}" destId="{EB7BDB00-7C1B-4BB1-8326-17C9E88C2EEA}" srcOrd="1" destOrd="0" presId="urn:microsoft.com/office/officeart/2005/8/layout/lProcess2"/>
    <dgm:cxn modelId="{0DDBB2DB-792D-4FE6-B710-50065D43B1F9}" srcId="{FB9BBE77-0273-48F1-8C54-79245CB71750}" destId="{EEF5C18F-8ACD-4AE9-9142-EBF7FFA430F9}" srcOrd="0" destOrd="0" parTransId="{24C92034-183F-4FE5-8D7D-3A7E5410E16B}" sibTransId="{ADC43284-8C45-44BC-81B3-802CCE725732}"/>
    <dgm:cxn modelId="{610E82E1-6FFF-4792-8421-E5EED6722D60}" srcId="{425625E8-C413-48EA-98D6-51FCFFD931C0}" destId="{C169CA3C-369A-4E2B-A080-FC8C10EB86B4}" srcOrd="0" destOrd="0" parTransId="{40A86AE6-BD47-4766-BF87-77AA9D349387}" sibTransId="{760EF46E-822A-407A-A843-DF56EA0F4A1B}"/>
    <dgm:cxn modelId="{C909AAF1-7643-49BE-8722-202D65C588EF}" type="presOf" srcId="{C169CA3C-369A-4E2B-A080-FC8C10EB86B4}" destId="{D6837E10-FDFE-483A-9359-D03DA89DAD8B}" srcOrd="1" destOrd="0" presId="urn:microsoft.com/office/officeart/2005/8/layout/lProcess2"/>
    <dgm:cxn modelId="{D291B8FF-9FEF-475A-A56B-2EA989FFE514}" type="presOf" srcId="{FB9BBE77-0273-48F1-8C54-79245CB71750}" destId="{EF03F1EA-12EA-4A33-9B2C-1EC5A4CD593D}" srcOrd="1" destOrd="0" presId="urn:microsoft.com/office/officeart/2005/8/layout/lProcess2"/>
    <dgm:cxn modelId="{95BC5622-849F-44D2-98A2-C5D90CE5B8DF}" type="presParOf" srcId="{807B348B-274E-42EE-BEC7-B66F22E76379}" destId="{9FBE96A7-D0BB-494E-85E8-6DC74193C1CF}" srcOrd="0" destOrd="0" presId="urn:microsoft.com/office/officeart/2005/8/layout/lProcess2"/>
    <dgm:cxn modelId="{C5DF60A2-DD0B-477F-A23D-C28FC2877D73}" type="presParOf" srcId="{9FBE96A7-D0BB-494E-85E8-6DC74193C1CF}" destId="{DF45B503-BE1B-423C-8BE0-B716DF329994}" srcOrd="0" destOrd="0" presId="urn:microsoft.com/office/officeart/2005/8/layout/lProcess2"/>
    <dgm:cxn modelId="{A11C2EE6-5C80-4286-82B6-F43772AA30A8}" type="presParOf" srcId="{9FBE96A7-D0BB-494E-85E8-6DC74193C1CF}" destId="{D6837E10-FDFE-483A-9359-D03DA89DAD8B}" srcOrd="1" destOrd="0" presId="urn:microsoft.com/office/officeart/2005/8/layout/lProcess2"/>
    <dgm:cxn modelId="{68CEE4B5-FC29-4B54-9D89-8F3EE896E2EC}" type="presParOf" srcId="{9FBE96A7-D0BB-494E-85E8-6DC74193C1CF}" destId="{BC523BD0-64CF-4E88-80A9-FDF21EF1150A}" srcOrd="2" destOrd="0" presId="urn:microsoft.com/office/officeart/2005/8/layout/lProcess2"/>
    <dgm:cxn modelId="{679063A4-FC9F-4A62-94F8-86F9BA22EA65}" type="presParOf" srcId="{BC523BD0-64CF-4E88-80A9-FDF21EF1150A}" destId="{40BBDB4F-EDCB-4BA0-958F-52BFB3B89CCD}" srcOrd="0" destOrd="0" presId="urn:microsoft.com/office/officeart/2005/8/layout/lProcess2"/>
    <dgm:cxn modelId="{04FC0D2A-0767-41D9-A4B7-8EADB541C1EE}" type="presParOf" srcId="{40BBDB4F-EDCB-4BA0-958F-52BFB3B89CCD}" destId="{59837635-9798-4E5E-981D-E2F4854A40FF}" srcOrd="0" destOrd="0" presId="urn:microsoft.com/office/officeart/2005/8/layout/lProcess2"/>
    <dgm:cxn modelId="{38A4478B-F188-4461-8498-ED861C4324C3}" type="presParOf" srcId="{807B348B-274E-42EE-BEC7-B66F22E76379}" destId="{46A597AC-287D-40B9-B550-124C744418F0}" srcOrd="1" destOrd="0" presId="urn:microsoft.com/office/officeart/2005/8/layout/lProcess2"/>
    <dgm:cxn modelId="{FC38B158-4691-4530-A08F-124C586DE4F1}" type="presParOf" srcId="{807B348B-274E-42EE-BEC7-B66F22E76379}" destId="{4D6C9DE3-C9F4-4FE1-8325-FE04FC556997}" srcOrd="2" destOrd="0" presId="urn:microsoft.com/office/officeart/2005/8/layout/lProcess2"/>
    <dgm:cxn modelId="{952CBBB9-BF94-4537-A77D-F89AAF18670C}" type="presParOf" srcId="{4D6C9DE3-C9F4-4FE1-8325-FE04FC556997}" destId="{32F9721F-EE88-4A99-AA5C-4E5EE55D01A3}" srcOrd="0" destOrd="0" presId="urn:microsoft.com/office/officeart/2005/8/layout/lProcess2"/>
    <dgm:cxn modelId="{A56A25AA-8AFA-4A5C-9651-156F5605B9B6}" type="presParOf" srcId="{4D6C9DE3-C9F4-4FE1-8325-FE04FC556997}" destId="{EB7BDB00-7C1B-4BB1-8326-17C9E88C2EEA}" srcOrd="1" destOrd="0" presId="urn:microsoft.com/office/officeart/2005/8/layout/lProcess2"/>
    <dgm:cxn modelId="{7C232B35-A89D-4EFA-AE94-2D370A51A3CC}" type="presParOf" srcId="{4D6C9DE3-C9F4-4FE1-8325-FE04FC556997}" destId="{C64A23E1-5CBA-4D5F-B563-7D3C13329A88}" srcOrd="2" destOrd="0" presId="urn:microsoft.com/office/officeart/2005/8/layout/lProcess2"/>
    <dgm:cxn modelId="{230956E3-ECA5-43E4-8691-7B8A1F0B5E97}" type="presParOf" srcId="{C64A23E1-5CBA-4D5F-B563-7D3C13329A88}" destId="{414D63B4-E612-4812-9E15-2F35815F641B}" srcOrd="0" destOrd="0" presId="urn:microsoft.com/office/officeart/2005/8/layout/lProcess2"/>
    <dgm:cxn modelId="{2E6015D3-76F7-4249-BC97-67D40F9C3DE4}" type="presParOf" srcId="{414D63B4-E612-4812-9E15-2F35815F641B}" destId="{20722469-F44B-4862-9BA7-D925E760D185}" srcOrd="0" destOrd="0" presId="urn:microsoft.com/office/officeart/2005/8/layout/lProcess2"/>
    <dgm:cxn modelId="{7E3D5E83-CDE7-4857-A16B-79B55FC408BF}" type="presParOf" srcId="{807B348B-274E-42EE-BEC7-B66F22E76379}" destId="{B745F20E-E9FC-4692-9B91-43377014B818}" srcOrd="3" destOrd="0" presId="urn:microsoft.com/office/officeart/2005/8/layout/lProcess2"/>
    <dgm:cxn modelId="{D2DE1480-9576-4A09-858E-993FF0F1DB26}" type="presParOf" srcId="{807B348B-274E-42EE-BEC7-B66F22E76379}" destId="{4CC01784-F1B7-4B3C-B0E6-3944D168AE03}" srcOrd="4" destOrd="0" presId="urn:microsoft.com/office/officeart/2005/8/layout/lProcess2"/>
    <dgm:cxn modelId="{90DAB111-D8D1-4959-B9CB-27892AE2BC73}" type="presParOf" srcId="{4CC01784-F1B7-4B3C-B0E6-3944D168AE03}" destId="{C59F28B1-A54F-4AF8-8ACF-38EFAFAE74B8}" srcOrd="0" destOrd="0" presId="urn:microsoft.com/office/officeart/2005/8/layout/lProcess2"/>
    <dgm:cxn modelId="{34D3DDA8-38ED-4DAC-A1FE-356C56AD3BF9}" type="presParOf" srcId="{4CC01784-F1B7-4B3C-B0E6-3944D168AE03}" destId="{EF03F1EA-12EA-4A33-9B2C-1EC5A4CD593D}" srcOrd="1" destOrd="0" presId="urn:microsoft.com/office/officeart/2005/8/layout/lProcess2"/>
    <dgm:cxn modelId="{9A36E1BE-F516-49C0-9982-3239B8A7D015}" type="presParOf" srcId="{4CC01784-F1B7-4B3C-B0E6-3944D168AE03}" destId="{CF312B3B-35F3-4C56-8D89-DF9520FE37F9}" srcOrd="2" destOrd="0" presId="urn:microsoft.com/office/officeart/2005/8/layout/lProcess2"/>
    <dgm:cxn modelId="{31F34CE8-016E-41A5-BFF9-17545E0F12FC}" type="presParOf" srcId="{CF312B3B-35F3-4C56-8D89-DF9520FE37F9}" destId="{0DF6D5BE-5466-4896-B592-3CD23FE0F642}" srcOrd="0" destOrd="0" presId="urn:microsoft.com/office/officeart/2005/8/layout/lProcess2"/>
    <dgm:cxn modelId="{BA8C363F-61DF-4458-ACCC-22054BAB0DA5}" type="presParOf" srcId="{0DF6D5BE-5466-4896-B592-3CD23FE0F642}" destId="{E3413EFC-0AB8-4A56-8B6F-4E221B5ABD52}" srcOrd="0" destOrd="0" presId="urn:microsoft.com/office/officeart/2005/8/layout/lProcess2"/>
    <dgm:cxn modelId="{57C41D2F-9ACF-4543-8D8D-4F7C7460A05F}" type="presParOf" srcId="{807B348B-274E-42EE-BEC7-B66F22E76379}" destId="{3D5A3724-041E-4532-B4CB-9A1FFD0228CE}" srcOrd="5" destOrd="0" presId="urn:microsoft.com/office/officeart/2005/8/layout/lProcess2"/>
    <dgm:cxn modelId="{1D07FA28-8527-4E3C-A629-C2A34B3BB7B9}" type="presParOf" srcId="{807B348B-274E-42EE-BEC7-B66F22E76379}" destId="{1913CBB6-5B90-4807-9180-CD17489DD9FF}" srcOrd="6" destOrd="0" presId="urn:microsoft.com/office/officeart/2005/8/layout/lProcess2"/>
    <dgm:cxn modelId="{C1A4ED54-0B66-4557-A11B-B88943F32165}" type="presParOf" srcId="{1913CBB6-5B90-4807-9180-CD17489DD9FF}" destId="{58E1A888-B738-4A13-AC13-C63A17430A6C}" srcOrd="0" destOrd="0" presId="urn:microsoft.com/office/officeart/2005/8/layout/lProcess2"/>
    <dgm:cxn modelId="{1AAF97F9-530F-4820-8CD3-487CFA1789A3}" type="presParOf" srcId="{1913CBB6-5B90-4807-9180-CD17489DD9FF}" destId="{C81BFF79-B1E5-4B07-B94D-AF3660DD5C29}" srcOrd="1" destOrd="0" presId="urn:microsoft.com/office/officeart/2005/8/layout/lProcess2"/>
    <dgm:cxn modelId="{E818F133-AA65-45F2-BAF5-858C8351FFC6}" type="presParOf" srcId="{1913CBB6-5B90-4807-9180-CD17489DD9FF}" destId="{49F61DF1-BFDB-4B62-8AD3-D5B95295C211}" srcOrd="2" destOrd="0" presId="urn:microsoft.com/office/officeart/2005/8/layout/lProcess2"/>
    <dgm:cxn modelId="{0DA6EFD3-5E1F-41AF-A5D4-53775A91BDD0}" type="presParOf" srcId="{49F61DF1-BFDB-4B62-8AD3-D5B95295C211}" destId="{E1D04F3B-E623-4C62-A9EF-F04A5C03D0E2}" srcOrd="0" destOrd="0" presId="urn:microsoft.com/office/officeart/2005/8/layout/lProcess2"/>
    <dgm:cxn modelId="{0CC5C5BF-D0A1-4F3D-B3E7-6E4B0F5C88D4}" type="presParOf" srcId="{E1D04F3B-E623-4C62-A9EF-F04A5C03D0E2}" destId="{ED21D5F5-8DB5-4222-8968-7B50893CACB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5B503-BE1B-423C-8BE0-B716DF329994}">
      <dsp:nvSpPr>
        <dsp:cNvPr id="0" name=""/>
        <dsp:cNvSpPr/>
      </dsp:nvSpPr>
      <dsp:spPr>
        <a:xfrm>
          <a:off x="2486" y="0"/>
          <a:ext cx="2439545" cy="341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 dirty="0"/>
            <a:t>Objetivo</a:t>
          </a:r>
          <a:endParaRPr lang="es-CO" sz="2100" kern="1200" dirty="0"/>
        </a:p>
      </dsp:txBody>
      <dsp:txXfrm>
        <a:off x="2486" y="0"/>
        <a:ext cx="2439545" cy="1024896"/>
      </dsp:txXfrm>
    </dsp:sp>
    <dsp:sp modelId="{59837635-9798-4E5E-981D-E2F4854A40FF}">
      <dsp:nvSpPr>
        <dsp:cNvPr id="0" name=""/>
        <dsp:cNvSpPr/>
      </dsp:nvSpPr>
      <dsp:spPr>
        <a:xfrm>
          <a:off x="246440" y="1024896"/>
          <a:ext cx="1951636" cy="2220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Contribuir en la generación de ingresos para los hogares en zona rural en condición de pobreza y víctimas de desplazamiento.</a:t>
          </a:r>
          <a:endParaRPr lang="es-CO" sz="1700" kern="1200" dirty="0"/>
        </a:p>
      </dsp:txBody>
      <dsp:txXfrm>
        <a:off x="303601" y="1082057"/>
        <a:ext cx="1837314" cy="2106286"/>
      </dsp:txXfrm>
    </dsp:sp>
    <dsp:sp modelId="{32F9721F-EE88-4A99-AA5C-4E5EE55D01A3}">
      <dsp:nvSpPr>
        <dsp:cNvPr id="0" name=""/>
        <dsp:cNvSpPr/>
      </dsp:nvSpPr>
      <dsp:spPr>
        <a:xfrm>
          <a:off x="2624997" y="0"/>
          <a:ext cx="2439545" cy="341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 dirty="0"/>
            <a:t>Población sujeto de atención</a:t>
          </a:r>
          <a:endParaRPr lang="es-CO" sz="2100" kern="1200" dirty="0"/>
        </a:p>
      </dsp:txBody>
      <dsp:txXfrm>
        <a:off x="2624997" y="0"/>
        <a:ext cx="2439545" cy="1024896"/>
      </dsp:txXfrm>
    </dsp:sp>
    <dsp:sp modelId="{20722469-F44B-4862-9BA7-D925E760D185}">
      <dsp:nvSpPr>
        <dsp:cNvPr id="0" name=""/>
        <dsp:cNvSpPr/>
      </dsp:nvSpPr>
      <dsp:spPr>
        <a:xfrm>
          <a:off x="2868952" y="1024896"/>
          <a:ext cx="1951636" cy="2220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/>
            <a:t> </a:t>
          </a:r>
          <a:r>
            <a:rPr lang="es-MX" sz="1700" b="0" kern="1200" dirty="0"/>
            <a:t>H</a:t>
          </a:r>
          <a:r>
            <a:rPr lang="es-MX" sz="1700" kern="1200" dirty="0"/>
            <a:t>ogares en zona rural en condición de pobreza y víctimas de desplazamiento.</a:t>
          </a:r>
          <a:endParaRPr lang="es-CO" sz="1700" kern="1200" dirty="0"/>
        </a:p>
      </dsp:txBody>
      <dsp:txXfrm>
        <a:off x="2926113" y="1082057"/>
        <a:ext cx="1837314" cy="2106286"/>
      </dsp:txXfrm>
    </dsp:sp>
    <dsp:sp modelId="{C59F28B1-A54F-4AF8-8ACF-38EFAFAE74B8}">
      <dsp:nvSpPr>
        <dsp:cNvPr id="0" name=""/>
        <dsp:cNvSpPr/>
      </dsp:nvSpPr>
      <dsp:spPr>
        <a:xfrm>
          <a:off x="5247508" y="0"/>
          <a:ext cx="2439545" cy="341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 dirty="0"/>
            <a:t>Numero de Cupos</a:t>
          </a:r>
          <a:endParaRPr lang="es-CO" sz="2100" kern="1200" dirty="0"/>
        </a:p>
      </dsp:txBody>
      <dsp:txXfrm>
        <a:off x="5247508" y="0"/>
        <a:ext cx="2439545" cy="1024896"/>
      </dsp:txXfrm>
    </dsp:sp>
    <dsp:sp modelId="{E3413EFC-0AB8-4A56-8B6F-4E221B5ABD52}">
      <dsp:nvSpPr>
        <dsp:cNvPr id="0" name=""/>
        <dsp:cNvSpPr/>
      </dsp:nvSpPr>
      <dsp:spPr>
        <a:xfrm>
          <a:off x="5491463" y="1024896"/>
          <a:ext cx="1951636" cy="2220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100 </a:t>
          </a:r>
          <a:r>
            <a:rPr lang="es-MX" sz="1700" kern="1200" dirty="0"/>
            <a:t>hogares</a:t>
          </a:r>
          <a:endParaRPr lang="es-CO" sz="1700" kern="1200" dirty="0"/>
        </a:p>
      </dsp:txBody>
      <dsp:txXfrm>
        <a:off x="5548624" y="1082057"/>
        <a:ext cx="1837314" cy="2106286"/>
      </dsp:txXfrm>
    </dsp:sp>
    <dsp:sp modelId="{58E1A888-B738-4A13-AC13-C63A17430A6C}">
      <dsp:nvSpPr>
        <dsp:cNvPr id="0" name=""/>
        <dsp:cNvSpPr/>
      </dsp:nvSpPr>
      <dsp:spPr>
        <a:xfrm>
          <a:off x="7870020" y="0"/>
          <a:ext cx="2439545" cy="341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 dirty="0"/>
            <a:t>Unidades mínimas de intervención:</a:t>
          </a:r>
          <a:endParaRPr lang="es-CO" sz="2100" kern="1200" dirty="0"/>
        </a:p>
      </dsp:txBody>
      <dsp:txXfrm>
        <a:off x="7870020" y="0"/>
        <a:ext cx="2439545" cy="1024896"/>
      </dsp:txXfrm>
    </dsp:sp>
    <dsp:sp modelId="{ED21D5F5-8DB5-4222-8968-7B50893CACBA}">
      <dsp:nvSpPr>
        <dsp:cNvPr id="0" name=""/>
        <dsp:cNvSpPr/>
      </dsp:nvSpPr>
      <dsp:spPr>
        <a:xfrm>
          <a:off x="8113974" y="1024896"/>
          <a:ext cx="1951636" cy="2220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20 hogares por vereda</a:t>
          </a:r>
          <a:endParaRPr lang="es-CO" sz="1700" kern="1200" dirty="0"/>
        </a:p>
      </dsp:txBody>
      <dsp:txXfrm>
        <a:off x="8171135" y="1082057"/>
        <a:ext cx="1837314" cy="2106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F7126-C7EF-6440-8840-9F9C08BA41E3}" type="datetimeFigureOut">
              <a:rPr lang="es-ES_tradnl" smtClean="0"/>
              <a:t>1/10/21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920B6-6E8C-E141-AED8-154805D91D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27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6700" indent="-2067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97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6700" indent="-2067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04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0627" indent="-210627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45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6700" indent="-2067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15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s-ES" b="0" i="0">
              <a:solidFill>
                <a:srgbClr val="555555"/>
              </a:solidFill>
              <a:effectLst/>
              <a:latin typeface="Montserrat"/>
            </a:endParaRPr>
          </a:p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920B6-6E8C-E141-AED8-154805D91D1F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2868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FA8E4861-B738-49AB-8E46-E9B80B7C50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D38EB4FB-620C-491F-BF75-39135E0FA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altLang="es-CO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6114BD7E-166A-4FE7-8003-1E9E1FC18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F0C955-5196-46B7-99CC-3756E82E0995}" type="slidenum">
              <a:rPr lang="es-ES_tradnl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2593622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920B6-6E8C-E141-AED8-154805D91D1F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270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920B6-6E8C-E141-AED8-154805D91D1F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5972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920B6-6E8C-E141-AED8-154805D91D1F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588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0627" indent="-210627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8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0627" indent="-210627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5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0627" indent="-210627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44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0627" indent="-210627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10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6700" indent="-2067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17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0627" indent="-210627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67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0627" indent="-210627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90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0627" indent="-210627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5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40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8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n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477906" y="0"/>
            <a:ext cx="6714093" cy="4470400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4000" i="1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5330807" y="4722585"/>
            <a:ext cx="656115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84889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l-PL" sz="6000" b="1" i="0" kern="1200" cap="all" spc="-3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l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/>
              <a:t>Text</a:t>
            </a:r>
          </a:p>
        </p:txBody>
      </p:sp>
      <p:sp>
        <p:nvSpPr>
          <p:cNvPr id="26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5330807" y="5752957"/>
            <a:ext cx="65617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84889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l-PL" sz="2800" b="0" i="0" kern="1200" spc="-3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</a:t>
            </a:r>
          </a:p>
        </p:txBody>
      </p:sp>
    </p:spTree>
    <p:extLst>
      <p:ext uri="{BB962C8B-B14F-4D97-AF65-F5344CB8AC3E}">
        <p14:creationId xmlns:p14="http://schemas.microsoft.com/office/powerpoint/2010/main" val="36077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 userDrawn="1"/>
        </p:nvSpPr>
        <p:spPr>
          <a:xfrm>
            <a:off x="495301" y="189526"/>
            <a:ext cx="11099801" cy="75622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3200" baseline="30000">
              <a:solidFill>
                <a:schemeClr val="tx1"/>
              </a:solidFill>
              <a:latin typeface="Georgia"/>
              <a:cs typeface="Roboto Condensed Bold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E6438F-F4E2-5D4C-BA25-C64642E51293}"/>
              </a:ext>
            </a:extLst>
          </p:cNvPr>
          <p:cNvSpPr/>
          <p:nvPr userDrawn="1"/>
        </p:nvSpPr>
        <p:spPr>
          <a:xfrm>
            <a:off x="-4594" y="0"/>
            <a:ext cx="31132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DD744E-B474-FF44-9AE3-FEFB807A399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4" y="6261602"/>
            <a:ext cx="2354335" cy="4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79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s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9062B7A6-0B49-F444-9A82-969C1D542A2C}"/>
              </a:ext>
            </a:extLst>
          </p:cNvPr>
          <p:cNvSpPr/>
          <p:nvPr userDrawn="1"/>
        </p:nvSpPr>
        <p:spPr>
          <a:xfrm>
            <a:off x="-4594" y="0"/>
            <a:ext cx="31132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1EE553-1635-3C4A-B81F-4E2833AC74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4" y="6261602"/>
            <a:ext cx="2354335" cy="4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97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112FB-943C-D44D-B65A-A6E94F79B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96" y="2615174"/>
            <a:ext cx="5398621" cy="1909762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chemeClr val="bg1"/>
                </a:solidFill>
                <a:latin typeface="Work Sans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7DDCCDE-C535-2344-8C24-77532BB6EECF}"/>
              </a:ext>
            </a:extLst>
          </p:cNvPr>
          <p:cNvSpPr/>
          <p:nvPr userDrawn="1"/>
        </p:nvSpPr>
        <p:spPr>
          <a:xfrm>
            <a:off x="-4595" y="0"/>
            <a:ext cx="12384853" cy="6983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682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9235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6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3.wdp"/><Relationship Id="rId1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3.xml"/><Relationship Id="rId7" Type="http://schemas.openxmlformats.org/officeDocument/2006/relationships/diagramData" Target="../diagrams/data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6.bin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2.xml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persona, hombre, pequeño, sostener&#10;&#10;Descripción generada automáticamente">
            <a:extLst>
              <a:ext uri="{FF2B5EF4-FFF2-40B4-BE49-F238E27FC236}">
                <a16:creationId xmlns:a16="http://schemas.microsoft.com/office/drawing/2014/main" id="{1AFB3385-1694-C346-AB5B-7EC78168A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652" y="772269"/>
            <a:ext cx="11074436" cy="6235101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86" y="682201"/>
            <a:ext cx="3553364" cy="714458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9D1A5FDE-DF2E-594D-A1E8-F3D50F7BFD22}"/>
              </a:ext>
            </a:extLst>
          </p:cNvPr>
          <p:cNvGrpSpPr/>
          <p:nvPr/>
        </p:nvGrpSpPr>
        <p:grpSpPr>
          <a:xfrm>
            <a:off x="371529" y="1675518"/>
            <a:ext cx="8178876" cy="3492974"/>
            <a:chOff x="1370390" y="773331"/>
            <a:chExt cx="6946568" cy="1517330"/>
          </a:xfrm>
        </p:grpSpPr>
        <p:sp>
          <p:nvSpPr>
            <p:cNvPr id="11" name="Content Placeholder 15"/>
            <p:cNvSpPr txBox="1">
              <a:spLocks/>
            </p:cNvSpPr>
            <p:nvPr/>
          </p:nvSpPr>
          <p:spPr>
            <a:xfrm>
              <a:off x="1391417" y="1870957"/>
              <a:ext cx="6925541" cy="419704"/>
            </a:xfrm>
            <a:prstGeom prst="rect">
              <a:avLst/>
            </a:prstGeom>
          </p:spPr>
          <p:txBody>
            <a:bodyPr lIns="0" tIns="0" rIns="0" bIns="0">
              <a:normAutofit/>
            </a:bodyPr>
            <a:lstStyle>
              <a:lvl1pPr marL="0" indent="0" algn="l" defTabSz="848899" rtl="0" eaLnBrk="1" latinLnBrk="0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lang="pl-PL" sz="2800" b="0" i="0" kern="1200" spc="-30" baseline="0" dirty="0" smtClean="0">
                  <a:solidFill>
                    <a:schemeClr val="tx1"/>
                  </a:solidFill>
                  <a:uFillTx/>
                  <a:latin typeface="Source Sans Pro Light" panose="020B0403030403020204" pitchFamily="34" charset="-18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800" b="1" dirty="0">
                  <a:latin typeface="Work Sans" panose="00000500000000000000" pitchFamily="2" charset="0"/>
                </a:rPr>
                <a:t>Subdirección General para la Superación del Pobreza</a:t>
              </a:r>
            </a:p>
            <a:p>
              <a:r>
                <a:rPr lang="es-MX" sz="2400" b="1" dirty="0">
                  <a:latin typeface="Work Sans" panose="00000500000000000000" pitchFamily="2" charset="0"/>
                </a:rPr>
                <a:t> </a:t>
              </a:r>
              <a:endParaRPr lang="en-US" sz="2200" dirty="0">
                <a:latin typeface="+mn-lt"/>
                <a:ea typeface="Work Sans" charset="0"/>
                <a:cs typeface="Work Sans" charset="0"/>
              </a:endParaRPr>
            </a:p>
          </p:txBody>
        </p:sp>
        <p:sp>
          <p:nvSpPr>
            <p:cNvPr id="13" name="Content Placeholder 15"/>
            <p:cNvSpPr txBox="1">
              <a:spLocks/>
            </p:cNvSpPr>
            <p:nvPr/>
          </p:nvSpPr>
          <p:spPr>
            <a:xfrm>
              <a:off x="1370390" y="773331"/>
              <a:ext cx="6562441" cy="1871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 indent="0" algn="l" defTabSz="848899" rtl="0" eaLnBrk="1" latinLnBrk="0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lang="en-US" sz="6000" b="1" i="0" kern="1200" cap="all" spc="-30" baseline="0" dirty="0" smtClean="0">
                  <a:solidFill>
                    <a:schemeClr val="tx1"/>
                  </a:solidFill>
                  <a:uFillTx/>
                  <a:latin typeface="Source Sans Pro Black" panose="020B0803030403020204" pitchFamily="34" charset="-18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CO" sz="2800" dirty="0">
                  <a:latin typeface="Work Sans" panose="00000500000000000000" pitchFamily="2" charset="0"/>
                </a:rPr>
                <a:t>EJEMPLO EJERCICIO DE FOCALIZACION.</a:t>
              </a: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391417" y="2028184"/>
              <a:ext cx="3545706" cy="105251"/>
            </a:xfrm>
            <a:prstGeom prst="rect">
              <a:avLst/>
            </a:prstGeom>
            <a:solidFill>
              <a:srgbClr val="F42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97472666-B009-4A74-A569-777BE44975F2}"/>
              </a:ext>
            </a:extLst>
          </p:cNvPr>
          <p:cNvSpPr txBox="1"/>
          <p:nvPr/>
        </p:nvSpPr>
        <p:spPr>
          <a:xfrm>
            <a:off x="418392" y="4998624"/>
            <a:ext cx="6472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Work Sans" panose="00000500000000000000" pitchFamily="2" charset="0"/>
              </a:rPr>
              <a:t>GIT Focalización </a:t>
            </a:r>
          </a:p>
        </p:txBody>
      </p:sp>
    </p:spTree>
    <p:extLst>
      <p:ext uri="{BB962C8B-B14F-4D97-AF65-F5344CB8AC3E}">
        <p14:creationId xmlns:p14="http://schemas.microsoft.com/office/powerpoint/2010/main" val="327417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C2929A1-1C08-49F7-B001-DE8B656036D8}"/>
              </a:ext>
            </a:extLst>
          </p:cNvPr>
          <p:cNvSpPr txBox="1"/>
          <p:nvPr/>
        </p:nvSpPr>
        <p:spPr>
          <a:xfrm>
            <a:off x="781134" y="1419815"/>
            <a:ext cx="85809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Como resultado de la aplicación de los criterios de focalización </a:t>
            </a:r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hay 886 hogares, los cuales están organizados de menor a mayor prioridad.</a:t>
            </a:r>
          </a:p>
          <a:p>
            <a:pPr algn="just" fontAlgn="base"/>
            <a:endParaRPr lang="es-CO" b="1" dirty="0">
              <a:solidFill>
                <a:srgbClr val="000000"/>
              </a:solidFill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pPr algn="just" fontAlgn="base"/>
            <a:endParaRPr lang="es-CO" b="1" dirty="0">
              <a:solidFill>
                <a:srgbClr val="000000"/>
              </a:solidFill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pPr algn="just" fontAlgn="base"/>
            <a:endParaRPr lang="es-CO" b="1" dirty="0">
              <a:solidFill>
                <a:srgbClr val="000000"/>
              </a:solidFill>
              <a:latin typeface="Arial" panose="020B0604020202020204" pitchFamily="34" charset="0"/>
              <a:ea typeface="Yu Mincho" panose="02020400000000000000" pitchFamily="18" charset="-128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C024ECB-65D7-4DF0-B340-47D56CB04944}"/>
              </a:ext>
            </a:extLst>
          </p:cNvPr>
          <p:cNvSpPr/>
          <p:nvPr/>
        </p:nvSpPr>
        <p:spPr>
          <a:xfrm>
            <a:off x="489320" y="153345"/>
            <a:ext cx="4909398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sz="4000" b="1" dirty="0">
                <a:solidFill>
                  <a:schemeClr val="accent5">
                    <a:lumMod val="75000"/>
                  </a:scheme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Selección: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7AC6DB3-7345-49CF-B03C-3E24503DA24A}"/>
              </a:ext>
            </a:extLst>
          </p:cNvPr>
          <p:cNvGrpSpPr/>
          <p:nvPr/>
        </p:nvGrpSpPr>
        <p:grpSpPr>
          <a:xfrm>
            <a:off x="1069138" y="231006"/>
            <a:ext cx="662975" cy="690761"/>
            <a:chOff x="1315671" y="354576"/>
            <a:chExt cx="807609" cy="710799"/>
          </a:xfrm>
        </p:grpSpPr>
        <p:sp>
          <p:nvSpPr>
            <p:cNvPr id="9" name="20 Elipse">
              <a:extLst>
                <a:ext uri="{FF2B5EF4-FFF2-40B4-BE49-F238E27FC236}">
                  <a16:creationId xmlns:a16="http://schemas.microsoft.com/office/drawing/2014/main" id="{A6B40633-C19B-4CC4-A7C4-0FB6FF67C0DC}"/>
                </a:ext>
              </a:extLst>
            </p:cNvPr>
            <p:cNvSpPr/>
            <p:nvPr/>
          </p:nvSpPr>
          <p:spPr bwMode="auto">
            <a:xfrm>
              <a:off x="1369051" y="354576"/>
              <a:ext cx="700855" cy="49158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10" name="21 Elipse">
              <a:extLst>
                <a:ext uri="{FF2B5EF4-FFF2-40B4-BE49-F238E27FC236}">
                  <a16:creationId xmlns:a16="http://schemas.microsoft.com/office/drawing/2014/main" id="{BC573A05-E62E-46ED-B7E1-84C5CD6380BA}"/>
                </a:ext>
              </a:extLst>
            </p:cNvPr>
            <p:cNvSpPr/>
            <p:nvPr/>
          </p:nvSpPr>
          <p:spPr bwMode="auto">
            <a:xfrm>
              <a:off x="1467313" y="411046"/>
              <a:ext cx="504329" cy="37611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19 CuadroTexto">
              <a:extLst>
                <a:ext uri="{FF2B5EF4-FFF2-40B4-BE49-F238E27FC236}">
                  <a16:creationId xmlns:a16="http://schemas.microsoft.com/office/drawing/2014/main" id="{9E9CEE8D-8DA6-4B89-A2AB-1F73C9624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5671" y="383235"/>
              <a:ext cx="807609" cy="682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defTabSz="457200">
                <a:defRPr/>
              </a:pPr>
              <a:r>
                <a:rPr lang="es-CO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</a:p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3C8A808-739E-411B-9617-4325E1BD0FC0}"/>
              </a:ext>
            </a:extLst>
          </p:cNvPr>
          <p:cNvSpPr txBox="1"/>
          <p:nvPr/>
        </p:nvSpPr>
        <p:spPr>
          <a:xfrm>
            <a:off x="1812778" y="651393"/>
            <a:ext cx="6348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Resultados del selección del programa </a:t>
            </a:r>
            <a:r>
              <a:rPr lang="es-CO" sz="1400" i="1" dirty="0"/>
              <a:t>Emprende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C286FC9-8351-4C0D-A09F-EEE834B82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177800"/>
              </p:ext>
            </p:extLst>
          </p:nvPr>
        </p:nvGraphicFramePr>
        <p:xfrm>
          <a:off x="2829885" y="2204581"/>
          <a:ext cx="4923726" cy="380047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20999">
                  <a:extLst>
                    <a:ext uri="{9D8B030D-6E8A-4147-A177-3AD203B41FA5}">
                      <a16:colId xmlns:a16="http://schemas.microsoft.com/office/drawing/2014/main" val="1056827432"/>
                    </a:ext>
                  </a:extLst>
                </a:gridCol>
                <a:gridCol w="1200909">
                  <a:extLst>
                    <a:ext uri="{9D8B030D-6E8A-4147-A177-3AD203B41FA5}">
                      <a16:colId xmlns:a16="http://schemas.microsoft.com/office/drawing/2014/main" val="231408714"/>
                    </a:ext>
                  </a:extLst>
                </a:gridCol>
                <a:gridCol w="1200909">
                  <a:extLst>
                    <a:ext uri="{9D8B030D-6E8A-4147-A177-3AD203B41FA5}">
                      <a16:colId xmlns:a16="http://schemas.microsoft.com/office/drawing/2014/main" val="3309304453"/>
                    </a:ext>
                  </a:extLst>
                </a:gridCol>
                <a:gridCol w="1200909">
                  <a:extLst>
                    <a:ext uri="{9D8B030D-6E8A-4147-A177-3AD203B41FA5}">
                      <a16:colId xmlns:a16="http://schemas.microsoft.com/office/drawing/2014/main" val="2612379277"/>
                    </a:ext>
                  </a:extLst>
                </a:gridCol>
              </a:tblGrid>
              <a:tr h="2354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NIVEL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PUNTAJES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Total de hogares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176603"/>
                  </a:ext>
                </a:extLst>
              </a:tr>
              <a:tr h="2354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5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34017"/>
                  </a:ext>
                </a:extLst>
              </a:tr>
              <a:tr h="2354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A01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17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23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40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7045298"/>
                  </a:ext>
                </a:extLst>
              </a:tr>
              <a:tr h="2354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A02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31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27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58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2210244"/>
                  </a:ext>
                </a:extLst>
              </a:tr>
              <a:tr h="2354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A03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47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20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67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4746485"/>
                  </a:ext>
                </a:extLst>
              </a:tr>
              <a:tr h="2354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A04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76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20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96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0911201"/>
                  </a:ext>
                </a:extLst>
              </a:tr>
              <a:tr h="2354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A05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70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17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87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1479103"/>
                  </a:ext>
                </a:extLst>
              </a:tr>
              <a:tr h="2354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B01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71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16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87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1011392"/>
                  </a:ext>
                </a:extLst>
              </a:tr>
              <a:tr h="2354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B02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91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16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107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8855742"/>
                  </a:ext>
                </a:extLst>
              </a:tr>
              <a:tr h="2354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B03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84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91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4058822"/>
                  </a:ext>
                </a:extLst>
              </a:tr>
              <a:tr h="2354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B04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63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69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5173536"/>
                  </a:ext>
                </a:extLst>
              </a:tr>
              <a:tr h="2354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B05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54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60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765067"/>
                  </a:ext>
                </a:extLst>
              </a:tr>
              <a:tr h="2354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B06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51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7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58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2689692"/>
                  </a:ext>
                </a:extLst>
              </a:tr>
              <a:tr h="2354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B07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63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66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8673120"/>
                  </a:ext>
                </a:extLst>
              </a:tr>
              <a:tr h="2354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Total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718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168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886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3577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39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 descr="Una persona con un sombrero&#10;&#10;Descripción generada automáticamente">
            <a:extLst>
              <a:ext uri="{FF2B5EF4-FFF2-40B4-BE49-F238E27FC236}">
                <a16:creationId xmlns:a16="http://schemas.microsoft.com/office/drawing/2014/main" id="{5722D650-9126-4437-8D1A-49E7024A92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247297" y="1477108"/>
            <a:ext cx="8944703" cy="5380892"/>
          </a:xfrm>
          <a:prstGeom prst="rect">
            <a:avLst/>
          </a:prstGeom>
        </p:spPr>
      </p:pic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222E05DC-CC9C-4A43-931F-929B8ADB340B}"/>
              </a:ext>
            </a:extLst>
          </p:cNvPr>
          <p:cNvSpPr txBox="1">
            <a:spLocks/>
          </p:cNvSpPr>
          <p:nvPr/>
        </p:nvSpPr>
        <p:spPr>
          <a:xfrm>
            <a:off x="495351" y="383299"/>
            <a:ext cx="11201297" cy="161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_tradnl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b="1">
                <a:solidFill>
                  <a:srgbClr val="F42F63"/>
                </a:solidFill>
                <a:latin typeface="Work Sans" panose="00000500000000000000" pitchFamily="2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algn="ctr"/>
            <a:r>
              <a:rPr lang="es-CO" dirty="0">
                <a:solidFill>
                  <a:schemeClr val="accent5">
                    <a:lumMod val="75000"/>
                  </a:schemeClr>
                </a:solidFill>
              </a:rPr>
              <a:t>3. ASIGNACIÓN</a:t>
            </a:r>
          </a:p>
        </p:txBody>
      </p:sp>
    </p:spTree>
    <p:extLst>
      <p:ext uri="{BB962C8B-B14F-4D97-AF65-F5344CB8AC3E}">
        <p14:creationId xmlns:p14="http://schemas.microsoft.com/office/powerpoint/2010/main" val="3146690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4A29DC5B-0AA1-4556-844A-CB7BFFD995C0}"/>
              </a:ext>
            </a:extLst>
          </p:cNvPr>
          <p:cNvSpPr/>
          <p:nvPr/>
        </p:nvSpPr>
        <p:spPr>
          <a:xfrm>
            <a:off x="489320" y="153345"/>
            <a:ext cx="4909398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sz="4000" b="1" dirty="0">
                <a:solidFill>
                  <a:schemeClr val="accent5">
                    <a:lumMod val="75000"/>
                  </a:scheme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Asignación: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4F6AC7-B111-4B9B-AE2E-C2FBB76DF372}"/>
              </a:ext>
            </a:extLst>
          </p:cNvPr>
          <p:cNvSpPr txBox="1"/>
          <p:nvPr/>
        </p:nvSpPr>
        <p:spPr>
          <a:xfrm>
            <a:off x="1181061" y="1073910"/>
            <a:ext cx="352591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tipo de mecanismo utilizar para el ejercicio de asignación del programa?</a:t>
            </a:r>
            <a:endParaRPr lang="es-CO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CO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O" sz="1400" dirty="0">
                <a:latin typeface="Arial" panose="020B0604020202020204" pitchFamily="34" charset="0"/>
                <a:cs typeface="Times New Roman" panose="02020603050405020304" pitchFamily="18" charset="0"/>
              </a:rPr>
              <a:t>Para la ejemplificación el mecanismo de asignación es el de </a:t>
            </a:r>
            <a:r>
              <a:rPr lang="es-CO" sz="1400" i="1" dirty="0">
                <a:latin typeface="Arial" panose="020B0604020202020204" pitchFamily="34" charset="0"/>
                <a:cs typeface="Times New Roman" panose="02020603050405020304" pitchFamily="18" charset="0"/>
              </a:rPr>
              <a:t>convocatoria, </a:t>
            </a:r>
            <a:r>
              <a:rPr lang="es-CO" sz="1400" dirty="0">
                <a:latin typeface="Arial" panose="020B0604020202020204" pitchFamily="34" charset="0"/>
                <a:cs typeface="Times New Roman" panose="02020603050405020304" pitchFamily="18" charset="0"/>
              </a:rPr>
              <a:t>la cual se realizara a los hogares incorporados en el listado de potenciales beneficiarios. </a:t>
            </a:r>
            <a:endParaRPr lang="es-CO" sz="1400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s-CO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s-CO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CO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CO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s-CO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9B871AD-290D-486D-8107-BDA092CE84C8}"/>
              </a:ext>
            </a:extLst>
          </p:cNvPr>
          <p:cNvGrpSpPr/>
          <p:nvPr/>
        </p:nvGrpSpPr>
        <p:grpSpPr>
          <a:xfrm>
            <a:off x="1027091" y="260798"/>
            <a:ext cx="662975" cy="684284"/>
            <a:chOff x="1320676" y="354576"/>
            <a:chExt cx="807609" cy="704134"/>
          </a:xfrm>
        </p:grpSpPr>
        <p:sp>
          <p:nvSpPr>
            <p:cNvPr id="7" name="20 Elipse">
              <a:extLst>
                <a:ext uri="{FF2B5EF4-FFF2-40B4-BE49-F238E27FC236}">
                  <a16:creationId xmlns:a16="http://schemas.microsoft.com/office/drawing/2014/main" id="{67A9EB53-2E8F-4352-9A1C-C05AB86F84F7}"/>
                </a:ext>
              </a:extLst>
            </p:cNvPr>
            <p:cNvSpPr/>
            <p:nvPr/>
          </p:nvSpPr>
          <p:spPr bwMode="auto">
            <a:xfrm>
              <a:off x="1369051" y="354576"/>
              <a:ext cx="700855" cy="49158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8" name="21 Elipse">
              <a:extLst>
                <a:ext uri="{FF2B5EF4-FFF2-40B4-BE49-F238E27FC236}">
                  <a16:creationId xmlns:a16="http://schemas.microsoft.com/office/drawing/2014/main" id="{1D5237C6-F131-4714-A177-BBEFF2BEFCC9}"/>
                </a:ext>
              </a:extLst>
            </p:cNvPr>
            <p:cNvSpPr/>
            <p:nvPr/>
          </p:nvSpPr>
          <p:spPr bwMode="auto">
            <a:xfrm>
              <a:off x="1467313" y="411046"/>
              <a:ext cx="504329" cy="37611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" name="19 CuadroTexto">
              <a:extLst>
                <a:ext uri="{FF2B5EF4-FFF2-40B4-BE49-F238E27FC236}">
                  <a16:creationId xmlns:a16="http://schemas.microsoft.com/office/drawing/2014/main" id="{75104B95-2B60-42BD-A87C-D776FB518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0676" y="376571"/>
              <a:ext cx="807609" cy="682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defTabSz="457200">
                <a:defRPr/>
              </a:pPr>
              <a:r>
                <a:rPr lang="es-CO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3</a:t>
              </a:r>
            </a:p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4B607117-576A-4056-A3FF-4CC3F3949F83}"/>
              </a:ext>
            </a:extLst>
          </p:cNvPr>
          <p:cNvSpPr txBox="1"/>
          <p:nvPr/>
        </p:nvSpPr>
        <p:spPr>
          <a:xfrm>
            <a:off x="4857867" y="3493312"/>
            <a:ext cx="34490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¿Cuenta con la capacidad técnica, operativa y logística para llevar a cabo la etapa de asignación?</a:t>
            </a:r>
          </a:p>
          <a:p>
            <a:pPr algn="just"/>
            <a:endParaRPr lang="es-CO" sz="1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cuenta con dos funcionarios que apoyaran el proceso de convocatoria, dos portátiles, dos puestos de trabajo en la alcaldía y se aplicara el formulario de caracterización de la Estrategia UNIDOS a través del SIUNIDOS.</a:t>
            </a:r>
          </a:p>
          <a:p>
            <a:pPr algn="just"/>
            <a:endParaRPr lang="es-CO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DB30F1-A819-4CA4-B9C0-A370BE3E56FC}"/>
              </a:ext>
            </a:extLst>
          </p:cNvPr>
          <p:cNvSpPr txBox="1"/>
          <p:nvPr/>
        </p:nvSpPr>
        <p:spPr>
          <a:xfrm>
            <a:off x="1147467" y="4193269"/>
            <a:ext cx="310392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estrategia de divulgación se tiene contemplada para llevar a cabo la etapa de asignación?</a:t>
            </a:r>
          </a:p>
          <a:p>
            <a:pPr algn="just"/>
            <a:endParaRPr lang="es-CO" sz="1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 alcaldía municipal se realizaran las convocatorias a través de visitas a las veredas, mensajes de texto y publicidad en la emisora local.</a:t>
            </a:r>
          </a:p>
          <a:p>
            <a:pPr algn="just"/>
            <a:endParaRPr lang="es-CO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ACCCFF8-2282-4C8B-BF9B-13AB6ACB6466}"/>
              </a:ext>
            </a:extLst>
          </p:cNvPr>
          <p:cNvSpPr txBox="1"/>
          <p:nvPr/>
        </p:nvSpPr>
        <p:spPr>
          <a:xfrm>
            <a:off x="8728927" y="2377387"/>
            <a:ext cx="31039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¿El programa cuenta con criterios de salida? </a:t>
            </a:r>
            <a:endParaRPr lang="es-CO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Sí, </a:t>
            </a:r>
            <a:r>
              <a:rPr lang="es-CO" sz="1400" dirty="0">
                <a:latin typeface="Arial" panose="020B0604020202020204" pitchFamily="34" charset="0"/>
                <a:ea typeface="Times New Roman" panose="02020603050405020304" pitchFamily="18" charset="0"/>
              </a:rPr>
              <a:t>Causales de permanencia: 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cumplir con al menos el 90% de las actividades del programa. </a:t>
            </a:r>
            <a:endParaRPr lang="es-CO" sz="1400" dirty="0"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CO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61E6613-558C-4FBE-93CA-FBF170D7FA91}"/>
              </a:ext>
            </a:extLst>
          </p:cNvPr>
          <p:cNvSpPr txBox="1"/>
          <p:nvPr/>
        </p:nvSpPr>
        <p:spPr>
          <a:xfrm>
            <a:off x="4857867" y="1073910"/>
            <a:ext cx="33633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¿Cuáles son los mecanismos formales por los cuales se asigna a un beneficiario un bien y/o servicio determinado?</a:t>
            </a:r>
            <a:endParaRPr lang="es-CO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s-CO" sz="1400" dirty="0">
                <a:latin typeface="Arial" panose="020B0604020202020204" pitchFamily="34" charset="0"/>
                <a:cs typeface="Times New Roman" panose="02020603050405020304" pitchFamily="18" charset="0"/>
              </a:rPr>
              <a:t>Mediante un formato de recibo de beneficio a satisfacción suscrito por las partes, beneficiario y otorgante.</a:t>
            </a:r>
          </a:p>
        </p:txBody>
      </p:sp>
    </p:spTree>
    <p:extLst>
      <p:ext uri="{BB962C8B-B14F-4D97-AF65-F5344CB8AC3E}">
        <p14:creationId xmlns:p14="http://schemas.microsoft.com/office/powerpoint/2010/main" val="1959054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 descr="Una persona con un sombrero&#10;&#10;Descripción generada automáticamente">
            <a:extLst>
              <a:ext uri="{FF2B5EF4-FFF2-40B4-BE49-F238E27FC236}">
                <a16:creationId xmlns:a16="http://schemas.microsoft.com/office/drawing/2014/main" id="{5722D650-9126-4437-8D1A-49E7024A92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247297" y="1477108"/>
            <a:ext cx="8944703" cy="5380892"/>
          </a:xfrm>
          <a:prstGeom prst="rect">
            <a:avLst/>
          </a:prstGeom>
        </p:spPr>
      </p:pic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222E05DC-CC9C-4A43-931F-929B8ADB340B}"/>
              </a:ext>
            </a:extLst>
          </p:cNvPr>
          <p:cNvSpPr txBox="1">
            <a:spLocks/>
          </p:cNvSpPr>
          <p:nvPr/>
        </p:nvSpPr>
        <p:spPr>
          <a:xfrm>
            <a:off x="495351" y="383299"/>
            <a:ext cx="11201297" cy="161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_tradnl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b="1">
                <a:solidFill>
                  <a:srgbClr val="F42F63"/>
                </a:solidFill>
                <a:latin typeface="Work Sans" panose="00000500000000000000" pitchFamily="2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algn="ctr"/>
            <a:r>
              <a:rPr lang="es-CO" dirty="0">
                <a:solidFill>
                  <a:schemeClr val="accent5">
                    <a:lumMod val="75000"/>
                  </a:schemeClr>
                </a:solidFill>
              </a:rPr>
              <a:t>CRITERIOS TERRITORIALES EJEMPLO </a:t>
            </a:r>
          </a:p>
        </p:txBody>
      </p:sp>
    </p:spTree>
    <p:extLst>
      <p:ext uri="{BB962C8B-B14F-4D97-AF65-F5344CB8AC3E}">
        <p14:creationId xmlns:p14="http://schemas.microsoft.com/office/powerpoint/2010/main" val="235462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9AFE983E-AF05-4ED3-9964-9223304E471A}"/>
              </a:ext>
            </a:extLst>
          </p:cNvPr>
          <p:cNvSpPr txBox="1">
            <a:spLocks/>
          </p:cNvSpPr>
          <p:nvPr/>
        </p:nvSpPr>
        <p:spPr>
          <a:xfrm>
            <a:off x="348571" y="20122"/>
            <a:ext cx="11346805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3200" dirty="0">
                <a:latin typeface="Work Sans" panose="00000500000000000000" pitchFamily="2" charset="0"/>
              </a:rPr>
              <a:t>Etapas de la Focalización para ejercicio  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2FFE57CC-D779-45D8-977B-14E117322B26}"/>
              </a:ext>
            </a:extLst>
          </p:cNvPr>
          <p:cNvGrpSpPr/>
          <p:nvPr/>
        </p:nvGrpSpPr>
        <p:grpSpPr>
          <a:xfrm>
            <a:off x="580814" y="1414861"/>
            <a:ext cx="606768" cy="736884"/>
            <a:chOff x="1267723" y="1446464"/>
            <a:chExt cx="734190" cy="796396"/>
          </a:xfrm>
        </p:grpSpPr>
        <p:sp>
          <p:nvSpPr>
            <p:cNvPr id="29" name="20 Elipse">
              <a:extLst>
                <a:ext uri="{FF2B5EF4-FFF2-40B4-BE49-F238E27FC236}">
                  <a16:creationId xmlns:a16="http://schemas.microsoft.com/office/drawing/2014/main" id="{0ACF9F70-4CA5-4176-8E41-CA197F4F0CDC}"/>
                </a:ext>
              </a:extLst>
            </p:cNvPr>
            <p:cNvSpPr/>
            <p:nvPr/>
          </p:nvSpPr>
          <p:spPr bwMode="auto">
            <a:xfrm>
              <a:off x="1290425" y="1446464"/>
              <a:ext cx="700855" cy="65429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2" charset="0"/>
              </a:endParaRPr>
            </a:p>
          </p:txBody>
        </p:sp>
        <p:sp>
          <p:nvSpPr>
            <p:cNvPr id="30" name="21 Elipse">
              <a:extLst>
                <a:ext uri="{FF2B5EF4-FFF2-40B4-BE49-F238E27FC236}">
                  <a16:creationId xmlns:a16="http://schemas.microsoft.com/office/drawing/2014/main" id="{1130FE26-0580-4EFA-BB16-BB419400A388}"/>
                </a:ext>
              </a:extLst>
            </p:cNvPr>
            <p:cNvSpPr/>
            <p:nvPr/>
          </p:nvSpPr>
          <p:spPr bwMode="auto">
            <a:xfrm>
              <a:off x="1361529" y="1525462"/>
              <a:ext cx="554760" cy="5006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2" charset="0"/>
              </a:endParaRPr>
            </a:p>
          </p:txBody>
        </p:sp>
        <p:sp>
          <p:nvSpPr>
            <p:cNvPr id="31" name="19 CuadroTexto">
              <a:extLst>
                <a:ext uri="{FF2B5EF4-FFF2-40B4-BE49-F238E27FC236}">
                  <a16:creationId xmlns:a16="http://schemas.microsoft.com/office/drawing/2014/main" id="{A0BF88AD-43AE-445E-B1E8-50E381C8F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7723" y="1477804"/>
              <a:ext cx="734190" cy="765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defTabSz="457200">
                <a:defRPr/>
              </a:pPr>
              <a:r>
                <a:rPr lang="es-CO" sz="2800" b="1" ker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ork Sans" panose="00000500000000000000" pitchFamily="2" charset="0"/>
                </a:rPr>
                <a:t>1</a:t>
              </a:r>
            </a:p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rk Sans" panose="00000500000000000000" pitchFamily="2" charset="0"/>
              </a:endParaRPr>
            </a:p>
          </p:txBody>
        </p:sp>
      </p:grpSp>
      <p:sp>
        <p:nvSpPr>
          <p:cNvPr id="32" name="Rectángulo redondeado 54">
            <a:extLst>
              <a:ext uri="{FF2B5EF4-FFF2-40B4-BE49-F238E27FC236}">
                <a16:creationId xmlns:a16="http://schemas.microsoft.com/office/drawing/2014/main" id="{837C1712-F9D5-4B4D-9149-ACADF78A32E4}"/>
              </a:ext>
            </a:extLst>
          </p:cNvPr>
          <p:cNvSpPr/>
          <p:nvPr/>
        </p:nvSpPr>
        <p:spPr>
          <a:xfrm>
            <a:off x="5235797" y="1503888"/>
            <a:ext cx="1908000" cy="432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  <a:latin typeface="Work Sans" panose="00000500000000000000" pitchFamily="2" charset="0"/>
              </a:rPr>
              <a:t>MARCAS ADICIONALES</a:t>
            </a:r>
            <a:endParaRPr lang="es-CO" sz="1400" b="1">
              <a:solidFill>
                <a:schemeClr val="bg1"/>
              </a:solidFill>
              <a:latin typeface="Work Sans" panose="00000500000000000000" pitchFamily="2" charset="0"/>
            </a:endParaRPr>
          </a:p>
        </p:txBody>
      </p:sp>
      <p:sp>
        <p:nvSpPr>
          <p:cNvPr id="33" name="Rectángulo redondeado 54">
            <a:extLst>
              <a:ext uri="{FF2B5EF4-FFF2-40B4-BE49-F238E27FC236}">
                <a16:creationId xmlns:a16="http://schemas.microsoft.com/office/drawing/2014/main" id="{E2773D49-546B-4673-AC8C-8A67730F5133}"/>
              </a:ext>
            </a:extLst>
          </p:cNvPr>
          <p:cNvSpPr/>
          <p:nvPr/>
        </p:nvSpPr>
        <p:spPr>
          <a:xfrm>
            <a:off x="1241508" y="1503888"/>
            <a:ext cx="1908000" cy="432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  <a:latin typeface="Work Sans" panose="00000500000000000000" pitchFamily="2" charset="0"/>
              </a:rPr>
              <a:t>Modelo indicativo  Focalizacion</a:t>
            </a:r>
            <a:endParaRPr lang="es-CO" sz="1400">
              <a:solidFill>
                <a:schemeClr val="bg1"/>
              </a:solidFill>
              <a:latin typeface="Work Sans" panose="00000500000000000000" pitchFamily="2" charset="0"/>
            </a:endParaRPr>
          </a:p>
        </p:txBody>
      </p:sp>
      <p:sp>
        <p:nvSpPr>
          <p:cNvPr id="34" name="Rectángulo redondeado 54">
            <a:extLst>
              <a:ext uri="{FF2B5EF4-FFF2-40B4-BE49-F238E27FC236}">
                <a16:creationId xmlns:a16="http://schemas.microsoft.com/office/drawing/2014/main" id="{AB2A5000-38FD-4834-9DB0-5D7D371E3193}"/>
              </a:ext>
            </a:extLst>
          </p:cNvPr>
          <p:cNvSpPr/>
          <p:nvPr/>
        </p:nvSpPr>
        <p:spPr>
          <a:xfrm>
            <a:off x="9475295" y="1466281"/>
            <a:ext cx="2017117" cy="45911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Work Sans" panose="00000500000000000000" pitchFamily="2" charset="0"/>
              </a:rPr>
              <a:t>OTROS –CRITERIOS OPERATIVOS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F09F9739-3F32-4CB1-A440-4899830F048E}"/>
              </a:ext>
            </a:extLst>
          </p:cNvPr>
          <p:cNvGrpSpPr/>
          <p:nvPr/>
        </p:nvGrpSpPr>
        <p:grpSpPr>
          <a:xfrm>
            <a:off x="4611738" y="1414861"/>
            <a:ext cx="606768" cy="736884"/>
            <a:chOff x="1267723" y="1446464"/>
            <a:chExt cx="734190" cy="796396"/>
          </a:xfrm>
        </p:grpSpPr>
        <p:sp>
          <p:nvSpPr>
            <p:cNvPr id="37" name="20 Elipse">
              <a:extLst>
                <a:ext uri="{FF2B5EF4-FFF2-40B4-BE49-F238E27FC236}">
                  <a16:creationId xmlns:a16="http://schemas.microsoft.com/office/drawing/2014/main" id="{B844F919-808E-4478-8514-2AA86473E826}"/>
                </a:ext>
              </a:extLst>
            </p:cNvPr>
            <p:cNvSpPr/>
            <p:nvPr/>
          </p:nvSpPr>
          <p:spPr bwMode="auto">
            <a:xfrm>
              <a:off x="1290425" y="1446464"/>
              <a:ext cx="700855" cy="65429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2" charset="0"/>
              </a:endParaRPr>
            </a:p>
          </p:txBody>
        </p:sp>
        <p:sp>
          <p:nvSpPr>
            <p:cNvPr id="38" name="21 Elipse">
              <a:extLst>
                <a:ext uri="{FF2B5EF4-FFF2-40B4-BE49-F238E27FC236}">
                  <a16:creationId xmlns:a16="http://schemas.microsoft.com/office/drawing/2014/main" id="{8C39A725-9054-4EF4-95DF-25A50AE9F720}"/>
                </a:ext>
              </a:extLst>
            </p:cNvPr>
            <p:cNvSpPr/>
            <p:nvPr/>
          </p:nvSpPr>
          <p:spPr bwMode="auto">
            <a:xfrm>
              <a:off x="1361529" y="1525462"/>
              <a:ext cx="554760" cy="5006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2" charset="0"/>
              </a:endParaRPr>
            </a:p>
          </p:txBody>
        </p:sp>
        <p:sp>
          <p:nvSpPr>
            <p:cNvPr id="39" name="19 CuadroTexto">
              <a:extLst>
                <a:ext uri="{FF2B5EF4-FFF2-40B4-BE49-F238E27FC236}">
                  <a16:creationId xmlns:a16="http://schemas.microsoft.com/office/drawing/2014/main" id="{94D8ABC6-8391-4E33-8B12-ED6E8F29E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7723" y="1477804"/>
              <a:ext cx="734190" cy="765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defTabSz="457200">
                <a:defRPr/>
              </a:pPr>
              <a:r>
                <a:rPr lang="es-CO" sz="2800" b="1" ker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ork Sans" panose="00000500000000000000" pitchFamily="2" charset="0"/>
                </a:rPr>
                <a:t>2</a:t>
              </a:r>
            </a:p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rk Sans" panose="00000500000000000000" pitchFamily="2" charset="0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8511DD73-5839-4BCA-8F65-4C9AD52355D6}"/>
              </a:ext>
            </a:extLst>
          </p:cNvPr>
          <p:cNvGrpSpPr/>
          <p:nvPr/>
        </p:nvGrpSpPr>
        <p:grpSpPr>
          <a:xfrm>
            <a:off x="8818551" y="1414861"/>
            <a:ext cx="606768" cy="734803"/>
            <a:chOff x="1267723" y="1446464"/>
            <a:chExt cx="734190" cy="855547"/>
          </a:xfrm>
        </p:grpSpPr>
        <p:sp>
          <p:nvSpPr>
            <p:cNvPr id="41" name="20 Elipse">
              <a:extLst>
                <a:ext uri="{FF2B5EF4-FFF2-40B4-BE49-F238E27FC236}">
                  <a16:creationId xmlns:a16="http://schemas.microsoft.com/office/drawing/2014/main" id="{4F0B7AE1-E2A4-4E94-A444-1624700EA7D6}"/>
                </a:ext>
              </a:extLst>
            </p:cNvPr>
            <p:cNvSpPr/>
            <p:nvPr/>
          </p:nvSpPr>
          <p:spPr bwMode="auto">
            <a:xfrm>
              <a:off x="1290425" y="1446464"/>
              <a:ext cx="700855" cy="65429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2" charset="0"/>
              </a:endParaRPr>
            </a:p>
          </p:txBody>
        </p:sp>
        <p:sp>
          <p:nvSpPr>
            <p:cNvPr id="42" name="21 Elipse">
              <a:extLst>
                <a:ext uri="{FF2B5EF4-FFF2-40B4-BE49-F238E27FC236}">
                  <a16:creationId xmlns:a16="http://schemas.microsoft.com/office/drawing/2014/main" id="{B26CEAEA-CB8E-4A14-9C27-17D0B2789DF8}"/>
                </a:ext>
              </a:extLst>
            </p:cNvPr>
            <p:cNvSpPr/>
            <p:nvPr/>
          </p:nvSpPr>
          <p:spPr bwMode="auto">
            <a:xfrm>
              <a:off x="1361529" y="1525462"/>
              <a:ext cx="554760" cy="5006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2" charset="0"/>
              </a:endParaRPr>
            </a:p>
          </p:txBody>
        </p:sp>
        <p:sp>
          <p:nvSpPr>
            <p:cNvPr id="43" name="19 CuadroTexto">
              <a:extLst>
                <a:ext uri="{FF2B5EF4-FFF2-40B4-BE49-F238E27FC236}">
                  <a16:creationId xmlns:a16="http://schemas.microsoft.com/office/drawing/2014/main" id="{7D29534B-21E2-41B6-B346-DEDD6B834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7723" y="1477804"/>
              <a:ext cx="734190" cy="824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defTabSz="457200">
                <a:defRPr/>
              </a:pPr>
              <a:r>
                <a:rPr lang="es-CO" sz="2800" b="1" ker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ork Sans" panose="00000500000000000000" pitchFamily="2" charset="0"/>
                </a:rPr>
                <a:t>3</a:t>
              </a:r>
            </a:p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rk Sans" panose="00000500000000000000" pitchFamily="2" charset="0"/>
              </a:endParaRPr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5F351486-FDA5-479D-99C2-342E0FE89585}"/>
              </a:ext>
            </a:extLst>
          </p:cNvPr>
          <p:cNvGrpSpPr/>
          <p:nvPr/>
        </p:nvGrpSpPr>
        <p:grpSpPr>
          <a:xfrm>
            <a:off x="8100162" y="1363530"/>
            <a:ext cx="192762" cy="4909091"/>
            <a:chOff x="6114093" y="4573558"/>
            <a:chExt cx="182278" cy="822428"/>
          </a:xfrm>
        </p:grpSpPr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88B1D742-49B4-44FB-879F-C8E15A8BEF84}"/>
                </a:ext>
              </a:extLst>
            </p:cNvPr>
            <p:cNvCxnSpPr/>
            <p:nvPr/>
          </p:nvCxnSpPr>
          <p:spPr>
            <a:xfrm flipV="1">
              <a:off x="6209907" y="4573558"/>
              <a:ext cx="0" cy="781947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Estrella de 8 puntas 74">
              <a:extLst>
                <a:ext uri="{FF2B5EF4-FFF2-40B4-BE49-F238E27FC236}">
                  <a16:creationId xmlns:a16="http://schemas.microsoft.com/office/drawing/2014/main" id="{33BE2258-8709-4213-BDCF-FB9EC4E979F9}"/>
                </a:ext>
              </a:extLst>
            </p:cNvPr>
            <p:cNvSpPr/>
            <p:nvPr/>
          </p:nvSpPr>
          <p:spPr>
            <a:xfrm>
              <a:off x="6114093" y="5364005"/>
              <a:ext cx="182278" cy="31981"/>
            </a:xfrm>
            <a:prstGeom prst="star8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>
                <a:latin typeface="Work Sans" panose="00000500000000000000" pitchFamily="2" charset="0"/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D38E29D1-A8BF-49F9-97F4-C381E0C5E197}"/>
              </a:ext>
            </a:extLst>
          </p:cNvPr>
          <p:cNvGrpSpPr/>
          <p:nvPr/>
        </p:nvGrpSpPr>
        <p:grpSpPr>
          <a:xfrm>
            <a:off x="4173662" y="1363530"/>
            <a:ext cx="192753" cy="4909091"/>
            <a:chOff x="6114093" y="4573558"/>
            <a:chExt cx="182278" cy="820975"/>
          </a:xfrm>
          <a:solidFill>
            <a:schemeClr val="accent1">
              <a:lumMod val="75000"/>
            </a:schemeClr>
          </a:solidFill>
        </p:grpSpPr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C4DBD68E-EF88-42A3-ACF5-592BFF0EAD0E}"/>
                </a:ext>
              </a:extLst>
            </p:cNvPr>
            <p:cNvCxnSpPr/>
            <p:nvPr/>
          </p:nvCxnSpPr>
          <p:spPr>
            <a:xfrm flipV="1">
              <a:off x="6209907" y="4573558"/>
              <a:ext cx="0" cy="78194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strella de 8 puntas 74">
              <a:extLst>
                <a:ext uri="{FF2B5EF4-FFF2-40B4-BE49-F238E27FC236}">
                  <a16:creationId xmlns:a16="http://schemas.microsoft.com/office/drawing/2014/main" id="{02165B02-FE15-4FFB-BEA6-0B93363E909F}"/>
                </a:ext>
              </a:extLst>
            </p:cNvPr>
            <p:cNvSpPr/>
            <p:nvPr/>
          </p:nvSpPr>
          <p:spPr>
            <a:xfrm>
              <a:off x="6114093" y="5365459"/>
              <a:ext cx="182278" cy="29074"/>
            </a:xfrm>
            <a:prstGeom prst="star8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>
                <a:latin typeface="Work Sans" panose="00000500000000000000" pitchFamily="2" charset="0"/>
              </a:endParaRPr>
            </a:p>
          </p:txBody>
        </p:sp>
      </p:grpSp>
      <p:sp>
        <p:nvSpPr>
          <p:cNvPr id="53" name="Rectángulo redondeado 1">
            <a:extLst>
              <a:ext uri="{FF2B5EF4-FFF2-40B4-BE49-F238E27FC236}">
                <a16:creationId xmlns:a16="http://schemas.microsoft.com/office/drawing/2014/main" id="{D2A67F5E-0FA5-4708-AD79-2DD9C32BFC27}"/>
              </a:ext>
            </a:extLst>
          </p:cNvPr>
          <p:cNvSpPr/>
          <p:nvPr/>
        </p:nvSpPr>
        <p:spPr>
          <a:xfrm>
            <a:off x="1881823" y="3445550"/>
            <a:ext cx="2393384" cy="1291686"/>
          </a:xfrm>
          <a:prstGeom prst="roundRect">
            <a:avLst>
              <a:gd name="adj" fmla="val 5368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s-CO" sz="1500" spc="-50" dirty="0">
              <a:solidFill>
                <a:schemeClr val="tx1">
                  <a:lumMod val="65000"/>
                  <a:lumOff val="35000"/>
                </a:schemeClr>
              </a:solidFill>
              <a:latin typeface="Work Sans" panose="00000500000000000000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Work Sans" panose="00000500000000000000" pitchFamily="2" charset="0"/>
              </a:rPr>
              <a:t>Criterios Programa (Territorios y poblaciones)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200" dirty="0">
              <a:solidFill>
                <a:schemeClr val="tx1"/>
              </a:solidFill>
              <a:latin typeface="Work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Work Sans" panose="00000500000000000000" pitchFamily="2" charset="0"/>
              </a:rPr>
              <a:t>Planteamiento de indicadores relevantes de acuerdo a las características de la población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Work Sans" panose="000005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Work Sans" panose="00000500000000000000" pitchFamily="2" charset="0"/>
              </a:rPr>
              <a:t>Definición de criterios territoriales y/o poblacionales.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200" dirty="0">
              <a:solidFill>
                <a:schemeClr val="tx1"/>
              </a:solidFill>
              <a:latin typeface="Work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Work Sans" panose="00000500000000000000" pitchFamily="2" charset="0"/>
              </a:rPr>
              <a:t>Validación y ajustes.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200" dirty="0">
              <a:solidFill>
                <a:schemeClr val="tx1"/>
              </a:solidFill>
              <a:latin typeface="Work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Work Sans" panose="00000500000000000000" pitchFamily="2" charset="0"/>
              </a:rPr>
              <a:t>Otros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A5F4CFB6-9BAF-400D-88D5-9B63DD73CC0C}"/>
              </a:ext>
            </a:extLst>
          </p:cNvPr>
          <p:cNvSpPr/>
          <p:nvPr/>
        </p:nvSpPr>
        <p:spPr>
          <a:xfrm>
            <a:off x="1060140" y="2363534"/>
            <a:ext cx="2116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200" b="1">
                <a:solidFill>
                  <a:srgbClr val="F42F63"/>
                </a:solidFill>
                <a:latin typeface="Work Sans" panose="00000500000000000000" pitchFamily="2" charset="0"/>
              </a:rPr>
              <a:t>Modelo construido con …</a:t>
            </a:r>
          </a:p>
        </p:txBody>
      </p:sp>
      <p:pic>
        <p:nvPicPr>
          <p:cNvPr id="58" name="Imagen 25" descr="mapa colombia SanAndres rojo copia.png">
            <a:extLst>
              <a:ext uri="{FF2B5EF4-FFF2-40B4-BE49-F238E27FC236}">
                <a16:creationId xmlns:a16="http://schemas.microsoft.com/office/drawing/2014/main" id="{717F0032-5688-4D79-9119-66EBF65D13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408" y="2832953"/>
            <a:ext cx="1460348" cy="1970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Rectángulo 58">
            <a:extLst>
              <a:ext uri="{FF2B5EF4-FFF2-40B4-BE49-F238E27FC236}">
                <a16:creationId xmlns:a16="http://schemas.microsoft.com/office/drawing/2014/main" id="{A93DC398-F264-41CA-A0D7-F2B4F5A0A85C}"/>
              </a:ext>
            </a:extLst>
          </p:cNvPr>
          <p:cNvSpPr/>
          <p:nvPr/>
        </p:nvSpPr>
        <p:spPr>
          <a:xfrm>
            <a:off x="4981372" y="3121654"/>
            <a:ext cx="2486015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600" dirty="0">
              <a:latin typeface="Work Sans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2" charset="0"/>
              </a:rPr>
              <a:t>Intervenciones históricas </a:t>
            </a:r>
            <a:r>
              <a:rPr lang="es-CO" sz="1050" dirty="0">
                <a:latin typeface="Work Sans" panose="00000500000000000000" pitchFamily="2" charset="0"/>
              </a:rPr>
              <a:t>(revisar déficit) </a:t>
            </a:r>
            <a:endParaRPr lang="es-CO" sz="1200" dirty="0">
              <a:latin typeface="Work Sans" panose="00000500000000000000" pitchFamily="2" charset="0"/>
            </a:endParaRPr>
          </a:p>
          <a:p>
            <a:endParaRPr lang="es-CO" sz="1200" dirty="0">
              <a:latin typeface="Work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2" charset="0"/>
              </a:rPr>
              <a:t>Informacion sobre pobreza y privaciones  SISBEN IV </a:t>
            </a:r>
            <a:r>
              <a:rPr lang="es-CO" sz="1050" dirty="0">
                <a:latin typeface="Work Sans" panose="00000500000000000000" pitchFamily="2" charset="0"/>
              </a:rPr>
              <a:t>(no oficial) </a:t>
            </a:r>
            <a:endParaRPr lang="es-CO" sz="1200" dirty="0">
              <a:latin typeface="Work Sans" panose="00000500000000000000" pitchFamily="2" charset="0"/>
            </a:endParaRPr>
          </a:p>
          <a:p>
            <a:endParaRPr lang="es-CO" sz="1200" dirty="0">
              <a:latin typeface="Work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2" charset="0"/>
              </a:rPr>
              <a:t>Compromisos</a:t>
            </a:r>
          </a:p>
          <a:p>
            <a:endParaRPr lang="es-CO" sz="1200" dirty="0">
              <a:latin typeface="Work Sans" panose="00000500000000000000" pitchFamily="2" charset="0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0B9963EB-B118-42EA-B644-463EBD3613E0}"/>
              </a:ext>
            </a:extLst>
          </p:cNvPr>
          <p:cNvSpPr/>
          <p:nvPr/>
        </p:nvSpPr>
        <p:spPr>
          <a:xfrm>
            <a:off x="5115273" y="2390271"/>
            <a:ext cx="1968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200" b="1" dirty="0">
                <a:solidFill>
                  <a:srgbClr val="F42F63"/>
                </a:solidFill>
                <a:latin typeface="Work Sans" panose="00000500000000000000" pitchFamily="2" charset="0"/>
              </a:rPr>
              <a:t>Para tener en cuenta …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2CEDF62F-0ADE-4818-B2B3-90886C8C159A}"/>
              </a:ext>
            </a:extLst>
          </p:cNvPr>
          <p:cNvSpPr/>
          <p:nvPr/>
        </p:nvSpPr>
        <p:spPr>
          <a:xfrm>
            <a:off x="8467490" y="2352338"/>
            <a:ext cx="30027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200" b="1">
                <a:solidFill>
                  <a:srgbClr val="F42F63"/>
                </a:solidFill>
                <a:latin typeface="Work Sans" panose="00000500000000000000" pitchFamily="2" charset="0"/>
              </a:rPr>
              <a:t>Según la experiencia del programa …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85D971D2-E645-488A-9CBB-647060321561}"/>
              </a:ext>
            </a:extLst>
          </p:cNvPr>
          <p:cNvSpPr/>
          <p:nvPr/>
        </p:nvSpPr>
        <p:spPr>
          <a:xfrm>
            <a:off x="9545657" y="2859087"/>
            <a:ext cx="198876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600">
              <a:latin typeface="Work Sans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>
                <a:latin typeface="Work Sans" panose="00000500000000000000" pitchFamily="2" charset="0"/>
              </a:rPr>
              <a:t>Costos y presupuesto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200">
              <a:latin typeface="Work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>
                <a:latin typeface="Work Sans" panose="00000500000000000000" pitchFamily="2" charset="0"/>
              </a:rPr>
              <a:t>Tiempos estimados según avance y ejecución del proyecto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200">
              <a:latin typeface="Work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>
                <a:latin typeface="Work Sans" panose="00000500000000000000" pitchFamily="2" charset="0"/>
              </a:rPr>
              <a:t>Compromisos y solicitudes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200">
              <a:latin typeface="Work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>
                <a:latin typeface="Work Sans" panose="00000500000000000000" pitchFamily="2" charset="0"/>
              </a:rPr>
              <a:t>Cierres de intervención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200">
              <a:latin typeface="Work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>
                <a:latin typeface="Work Sans" panose="00000500000000000000" pitchFamily="2" charset="0"/>
              </a:rPr>
              <a:t>Otros </a:t>
            </a:r>
          </a:p>
        </p:txBody>
      </p:sp>
      <p:pic>
        <p:nvPicPr>
          <p:cNvPr id="64" name="Picture 10" descr="Contrato de transacción – Características | Gerencie.com.">
            <a:extLst>
              <a:ext uri="{FF2B5EF4-FFF2-40B4-BE49-F238E27FC236}">
                <a16:creationId xmlns:a16="http://schemas.microsoft.com/office/drawing/2014/main" id="{716D0842-F18B-45E4-A2B4-3E574075B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269" y1="10667" x2="43269" y2="10667"/>
                        <a14:foregroundMark x1="51236" y1="13000" x2="51236" y2="13000"/>
                        <a14:foregroundMark x1="52335" y1="12000" x2="52335" y2="12000"/>
                        <a14:foregroundMark x1="50824" y1="88667" x2="50824" y2="8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15" r="27988"/>
          <a:stretch/>
        </p:blipFill>
        <p:spPr bwMode="auto">
          <a:xfrm>
            <a:off x="8734057" y="4412986"/>
            <a:ext cx="657224" cy="61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0" descr="ᐈ Animadas de signos de pesos imágenes de stock, ilustracion signo de pesos  | descargar en Depositphotos®">
            <a:extLst>
              <a:ext uri="{FF2B5EF4-FFF2-40B4-BE49-F238E27FC236}">
                <a16:creationId xmlns:a16="http://schemas.microsoft.com/office/drawing/2014/main" id="{F4CEDE85-0240-44A8-B9C5-9D1CA4F35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67285" y1="31055" x2="67285" y2="31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5" t="16934" r="22239" b="22629"/>
          <a:stretch/>
        </p:blipFill>
        <p:spPr bwMode="auto">
          <a:xfrm>
            <a:off x="8733682" y="2853965"/>
            <a:ext cx="641705" cy="7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SE ENVÍAN ALERTAS TEMPRANAS PARA AMÉRICA ANTE POSIBLE SISMO | MOVISIS  AMÉRICA NOTICIAS HOY">
            <a:extLst>
              <a:ext uri="{FF2B5EF4-FFF2-40B4-BE49-F238E27FC236}">
                <a16:creationId xmlns:a16="http://schemas.microsoft.com/office/drawing/2014/main" id="{0B53DAE0-E745-45C0-A32D-0F5254D6C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41" b="93529" l="9428" r="89899">
                        <a14:foregroundMark x1="28956" y1="56471" x2="28956" y2="56471"/>
                        <a14:foregroundMark x1="32997" y1="35882" x2="32997" y2="35882"/>
                        <a14:foregroundMark x1="38384" y1="18235" x2="38384" y2="18235"/>
                        <a14:foregroundMark x1="48485" y1="11176" x2="48485" y2="11176"/>
                        <a14:foregroundMark x1="60269" y1="18235" x2="60269" y2="18235"/>
                        <a14:foregroundMark x1="49495" y1="3529" x2="49495" y2="3529"/>
                        <a14:foregroundMark x1="69024" y1="31176" x2="69024" y2="31176"/>
                        <a14:foregroundMark x1="72727" y1="52353" x2="72727" y2="52353"/>
                        <a14:foregroundMark x1="55556" y1="93529" x2="55556" y2="93529"/>
                        <a14:foregroundMark x1="50168" y1="92941" x2="50168" y2="92941"/>
                        <a14:foregroundMark x1="35690" y1="88824" x2="35690" y2="88824"/>
                        <a14:foregroundMark x1="38721" y1="91176" x2="59259" y2="87647"/>
                        <a14:foregroundMark x1="59259" y1="87647" x2="62626" y2="87647"/>
                        <a14:foregroundMark x1="61953" y1="92353" x2="61953" y2="9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421" y="3802794"/>
            <a:ext cx="732346" cy="4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1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ontent Placeholder 17">
            <a:extLst>
              <a:ext uri="{FF2B5EF4-FFF2-40B4-BE49-F238E27FC236}">
                <a16:creationId xmlns:a16="http://schemas.microsoft.com/office/drawing/2014/main" id="{F007CE2D-5EB4-44E8-B16E-3AC700943DF8}"/>
              </a:ext>
            </a:extLst>
          </p:cNvPr>
          <p:cNvSpPr txBox="1">
            <a:spLocks/>
          </p:cNvSpPr>
          <p:nvPr/>
        </p:nvSpPr>
        <p:spPr>
          <a:xfrm>
            <a:off x="348571" y="20122"/>
            <a:ext cx="11346805" cy="8002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2800" dirty="0">
                <a:latin typeface="Work Sans" panose="00000500000000000000" pitchFamily="2" charset="0"/>
              </a:rPr>
              <a:t>Variables utilizadas en el modelo</a:t>
            </a:r>
          </a:p>
          <a:p>
            <a:r>
              <a:rPr lang="es-ES" sz="1800" dirty="0">
                <a:solidFill>
                  <a:schemeClr val="bg1">
                    <a:lumMod val="85000"/>
                  </a:schemeClr>
                </a:solidFill>
                <a:latin typeface="Work Sans" panose="00000500000000000000" pitchFamily="2" charset="0"/>
              </a:rPr>
              <a:t>Programa FEST</a:t>
            </a:r>
          </a:p>
        </p:txBody>
      </p:sp>
      <p:sp>
        <p:nvSpPr>
          <p:cNvPr id="70" name="Rectángulo redondeado 54">
            <a:extLst>
              <a:ext uri="{FF2B5EF4-FFF2-40B4-BE49-F238E27FC236}">
                <a16:creationId xmlns:a16="http://schemas.microsoft.com/office/drawing/2014/main" id="{F062EBA7-58FD-4382-8F42-58C3114AD524}"/>
              </a:ext>
            </a:extLst>
          </p:cNvPr>
          <p:cNvSpPr/>
          <p:nvPr/>
        </p:nvSpPr>
        <p:spPr>
          <a:xfrm>
            <a:off x="7508420" y="2540533"/>
            <a:ext cx="3650809" cy="21852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bg1">
                    <a:lumMod val="85000"/>
                  </a:schemeClr>
                </a:solidFill>
                <a:latin typeface="Work Sans" panose="00000500000000000000" pitchFamily="2" charset="0"/>
              </a:rPr>
              <a:t>CATEGORIA 02  : OPERATIVIDAD</a:t>
            </a:r>
            <a:endParaRPr lang="es-ES" sz="600" dirty="0">
              <a:solidFill>
                <a:schemeClr val="bg1">
                  <a:lumMod val="85000"/>
                </a:schemeClr>
              </a:solidFill>
              <a:latin typeface="Work Sans" panose="00000500000000000000" pitchFamily="2" charset="0"/>
            </a:endParaRPr>
          </a:p>
        </p:txBody>
      </p:sp>
      <p:sp>
        <p:nvSpPr>
          <p:cNvPr id="92" name="Rectángulo redondeado 84">
            <a:extLst>
              <a:ext uri="{FF2B5EF4-FFF2-40B4-BE49-F238E27FC236}">
                <a16:creationId xmlns:a16="http://schemas.microsoft.com/office/drawing/2014/main" id="{DFE309A1-7D39-41DE-B0A5-1218644DD5CB}"/>
              </a:ext>
            </a:extLst>
          </p:cNvPr>
          <p:cNvSpPr/>
          <p:nvPr/>
        </p:nvSpPr>
        <p:spPr>
          <a:xfrm>
            <a:off x="2483247" y="3785162"/>
            <a:ext cx="3138316" cy="5104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dirty="0">
                <a:solidFill>
                  <a:schemeClr val="accent1">
                    <a:lumMod val="50000"/>
                  </a:schemeClr>
                </a:solidFill>
                <a:latin typeface="Work Sans" panose="00000500000000000000"/>
              </a:rPr>
              <a:t>Hogares SISBEN III (puntajes menores o igual a 30) y SISBEN IV (hasta el grupo c) , zona rural y donde al menos un integrante del hogar este marcado como víctima</a:t>
            </a:r>
          </a:p>
        </p:txBody>
      </p:sp>
      <p:sp>
        <p:nvSpPr>
          <p:cNvPr id="142" name="Rectángulo redondeado 54">
            <a:extLst>
              <a:ext uri="{FF2B5EF4-FFF2-40B4-BE49-F238E27FC236}">
                <a16:creationId xmlns:a16="http://schemas.microsoft.com/office/drawing/2014/main" id="{36E696A0-4B3F-4320-8DC3-B5E532B92C27}"/>
              </a:ext>
            </a:extLst>
          </p:cNvPr>
          <p:cNvSpPr/>
          <p:nvPr/>
        </p:nvSpPr>
        <p:spPr>
          <a:xfrm>
            <a:off x="1641519" y="2528769"/>
            <a:ext cx="4260069" cy="2218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bg1">
                    <a:lumMod val="85000"/>
                  </a:schemeClr>
                </a:solidFill>
                <a:latin typeface="Work Sans" panose="00000500000000000000" pitchFamily="2" charset="0"/>
              </a:rPr>
              <a:t> CATEGORIA 01 :  POBREZA Y VULNERABILIDAD </a:t>
            </a:r>
            <a:endParaRPr lang="es-CO" sz="1200" b="1" dirty="0">
              <a:solidFill>
                <a:schemeClr val="bg1">
                  <a:lumMod val="85000"/>
                </a:schemeClr>
              </a:solidFill>
              <a:latin typeface="Work Sans" panose="00000500000000000000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EE328B8-2A3F-4857-9D70-E76014191E52}"/>
              </a:ext>
            </a:extLst>
          </p:cNvPr>
          <p:cNvSpPr/>
          <p:nvPr/>
        </p:nvSpPr>
        <p:spPr>
          <a:xfrm>
            <a:off x="4954826" y="1105063"/>
            <a:ext cx="58885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accent1">
                    <a:lumMod val="50000"/>
                  </a:schemeClr>
                </a:solidFill>
                <a:latin typeface="Work Sans" panose="00000500000000000000"/>
              </a:rPr>
              <a:t>309 Municipios: </a:t>
            </a:r>
            <a:r>
              <a:rPr lang="es-ES" sz="900" dirty="0">
                <a:solidFill>
                  <a:schemeClr val="accent1">
                    <a:lumMod val="50000"/>
                  </a:schemeClr>
                </a:solidFill>
                <a:latin typeface="Work Sans" panose="00000500000000000000"/>
              </a:rPr>
              <a:t>(303) Municipios con PRYR + (06) Municipios con PRYR Formulado pendiente de aprobación</a:t>
            </a:r>
            <a:endParaRPr lang="es-CO" sz="900" dirty="0">
              <a:solidFill>
                <a:schemeClr val="accent1">
                  <a:lumMod val="50000"/>
                </a:schemeClr>
              </a:solidFill>
              <a:latin typeface="Work Sans" panose="00000500000000000000"/>
            </a:endParaRPr>
          </a:p>
        </p:txBody>
      </p:sp>
      <p:pic>
        <p:nvPicPr>
          <p:cNvPr id="73" name="Imagen 72">
            <a:extLst>
              <a:ext uri="{FF2B5EF4-FFF2-40B4-BE49-F238E27FC236}">
                <a16:creationId xmlns:a16="http://schemas.microsoft.com/office/drawing/2014/main" id="{46EBDC4F-14DF-4A18-A611-E5B033DBDB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84"/>
          <a:stretch/>
        </p:blipFill>
        <p:spPr>
          <a:xfrm>
            <a:off x="1318620" y="3762470"/>
            <a:ext cx="922086" cy="507372"/>
          </a:xfrm>
          <a:prstGeom prst="rect">
            <a:avLst/>
          </a:prstGeom>
        </p:spPr>
      </p:pic>
      <p:sp>
        <p:nvSpPr>
          <p:cNvPr id="74" name="Rectángulo redondeado 84">
            <a:extLst>
              <a:ext uri="{FF2B5EF4-FFF2-40B4-BE49-F238E27FC236}">
                <a16:creationId xmlns:a16="http://schemas.microsoft.com/office/drawing/2014/main" id="{7695BFBA-6943-431A-9AAE-EAEAF1B99E8A}"/>
              </a:ext>
            </a:extLst>
          </p:cNvPr>
          <p:cNvSpPr/>
          <p:nvPr/>
        </p:nvSpPr>
        <p:spPr>
          <a:xfrm>
            <a:off x="2511750" y="4570839"/>
            <a:ext cx="3138316" cy="52708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dirty="0">
                <a:solidFill>
                  <a:schemeClr val="accent1">
                    <a:lumMod val="50000"/>
                  </a:schemeClr>
                </a:solidFill>
                <a:latin typeface="Work Sans" panose="00000500000000000000"/>
              </a:rPr>
              <a:t>Hogares Rurales  desplazados  y que no cumplen con el derecho a la generación de ingresos o el derecho a alimentación </a:t>
            </a:r>
          </a:p>
        </p:txBody>
      </p:sp>
      <p:pic>
        <p:nvPicPr>
          <p:cNvPr id="75" name="Imagen 74">
            <a:extLst>
              <a:ext uri="{FF2B5EF4-FFF2-40B4-BE49-F238E27FC236}">
                <a16:creationId xmlns:a16="http://schemas.microsoft.com/office/drawing/2014/main" id="{2DB8F315-42F4-4096-A0CB-F5ECDDD03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036" y="4699760"/>
            <a:ext cx="1234215" cy="332764"/>
          </a:xfrm>
          <a:prstGeom prst="rect">
            <a:avLst/>
          </a:prstGeom>
        </p:spPr>
      </p:pic>
      <p:sp>
        <p:nvSpPr>
          <p:cNvPr id="60" name="Rectángulo redondeado 84">
            <a:extLst>
              <a:ext uri="{FF2B5EF4-FFF2-40B4-BE49-F238E27FC236}">
                <a16:creationId xmlns:a16="http://schemas.microsoft.com/office/drawing/2014/main" id="{9A61F6CE-A7A9-4355-8E22-78BA898A6C30}"/>
              </a:ext>
            </a:extLst>
          </p:cNvPr>
          <p:cNvSpPr/>
          <p:nvPr/>
        </p:nvSpPr>
        <p:spPr>
          <a:xfrm>
            <a:off x="2483247" y="3049569"/>
            <a:ext cx="3138316" cy="43678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accent1">
                    <a:lumMod val="50000"/>
                  </a:schemeClr>
                </a:solidFill>
                <a:latin typeface="Work Sans" panose="00000500000000000000"/>
              </a:rPr>
              <a:t>Estimación de hogares en condición de pobreza multidimensional, calculados a partir de la MPM 2018 y el CNPV 2018.</a:t>
            </a:r>
            <a:endParaRPr lang="es-CO" sz="900" dirty="0">
              <a:solidFill>
                <a:schemeClr val="accent1">
                  <a:lumMod val="50000"/>
                </a:schemeClr>
              </a:solidFill>
              <a:latin typeface="Work Sans" panose="00000500000000000000"/>
            </a:endParaRPr>
          </a:p>
        </p:txBody>
      </p:sp>
      <p:pic>
        <p:nvPicPr>
          <p:cNvPr id="61" name="Picture 2" descr="ENCUESTA NACIONAL DE CALIDAD DE VIDA">
            <a:extLst>
              <a:ext uri="{FF2B5EF4-FFF2-40B4-BE49-F238E27FC236}">
                <a16:creationId xmlns:a16="http://schemas.microsoft.com/office/drawing/2014/main" id="{7E72F30F-8F1F-42AB-AECC-7D6F4E0CB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98" y="3060900"/>
            <a:ext cx="922094" cy="41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463A87E-776A-4581-BBB2-9A714A1C16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636" b="4706"/>
          <a:stretch/>
        </p:blipFill>
        <p:spPr>
          <a:xfrm>
            <a:off x="6838097" y="3784849"/>
            <a:ext cx="351581" cy="301999"/>
          </a:xfrm>
          <a:prstGeom prst="rect">
            <a:avLst/>
          </a:prstGeom>
        </p:spPr>
      </p:pic>
      <p:sp>
        <p:nvSpPr>
          <p:cNvPr id="64" name="Rectángulo redondeado 84">
            <a:extLst>
              <a:ext uri="{FF2B5EF4-FFF2-40B4-BE49-F238E27FC236}">
                <a16:creationId xmlns:a16="http://schemas.microsoft.com/office/drawing/2014/main" id="{98B26ACC-A990-4DFE-90FE-C56A750CDD58}"/>
              </a:ext>
            </a:extLst>
          </p:cNvPr>
          <p:cNvSpPr/>
          <p:nvPr/>
        </p:nvSpPr>
        <p:spPr>
          <a:xfrm>
            <a:off x="7936420" y="3050579"/>
            <a:ext cx="3029337" cy="42443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accent1">
                    <a:lumMod val="50000"/>
                  </a:schemeClr>
                </a:solidFill>
                <a:latin typeface="Work Sans" panose="00000500000000000000"/>
              </a:rPr>
              <a:t>Conteo </a:t>
            </a:r>
            <a:r>
              <a:rPr lang="es-CO" sz="900" dirty="0">
                <a:solidFill>
                  <a:schemeClr val="accent1">
                    <a:lumMod val="50000"/>
                  </a:schemeClr>
                </a:solidFill>
                <a:latin typeface="Work Sans" panose="00000500000000000000"/>
              </a:rPr>
              <a:t>por Municipio </a:t>
            </a:r>
            <a:r>
              <a:rPr lang="es-MX" sz="900" dirty="0">
                <a:solidFill>
                  <a:schemeClr val="accent1">
                    <a:lumMod val="50000"/>
                  </a:schemeClr>
                </a:solidFill>
                <a:latin typeface="Work Sans" panose="00000500000000000000"/>
              </a:rPr>
              <a:t>de Fallos de Restitución de tierras  pendientes de atención </a:t>
            </a:r>
            <a:r>
              <a:rPr lang="es-CO" sz="900" dirty="0">
                <a:solidFill>
                  <a:schemeClr val="accent1">
                    <a:lumMod val="50000"/>
                  </a:schemeClr>
                </a:solidFill>
                <a:latin typeface="Work Sans" panose="00000500000000000000"/>
              </a:rPr>
              <a:t>+ Alertas tempranas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0FC1D26-A86B-434D-9D8A-DE1564C9E7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0854" y="2979011"/>
            <a:ext cx="421956" cy="424438"/>
          </a:xfrm>
          <a:prstGeom prst="rect">
            <a:avLst/>
          </a:prstGeom>
        </p:spPr>
      </p:pic>
      <p:pic>
        <p:nvPicPr>
          <p:cNvPr id="67" name="Picture 2" descr="SE ENVÍAN ALERTAS TEMPRANAS PARA AMÉRICA ANTE POSIBLE SISMO | MOVISIS  AMÉRICA NOTICIAS HOY">
            <a:extLst>
              <a:ext uri="{FF2B5EF4-FFF2-40B4-BE49-F238E27FC236}">
                <a16:creationId xmlns:a16="http://schemas.microsoft.com/office/drawing/2014/main" id="{E6E0BF64-7196-4770-A60E-B90422C6B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41" b="93529" l="9428" r="89899">
                        <a14:foregroundMark x1="28956" y1="56471" x2="28956" y2="56471"/>
                        <a14:foregroundMark x1="32997" y1="35882" x2="32997" y2="35882"/>
                        <a14:foregroundMark x1="38384" y1="18235" x2="38384" y2="18235"/>
                        <a14:foregroundMark x1="48485" y1="11176" x2="48485" y2="11176"/>
                        <a14:foregroundMark x1="60269" y1="18235" x2="60269" y2="18235"/>
                        <a14:foregroundMark x1="49495" y1="3529" x2="49495" y2="3529"/>
                        <a14:foregroundMark x1="69024" y1="31176" x2="69024" y2="31176"/>
                        <a14:foregroundMark x1="72727" y1="52353" x2="72727" y2="52353"/>
                        <a14:foregroundMark x1="55556" y1="93529" x2="55556" y2="93529"/>
                        <a14:foregroundMark x1="50168" y1="92941" x2="50168" y2="92941"/>
                        <a14:foregroundMark x1="35690" y1="88824" x2="35690" y2="88824"/>
                        <a14:foregroundMark x1="38721" y1="91176" x2="59259" y2="87647"/>
                        <a14:foregroundMark x1="59259" y1="87647" x2="62626" y2="87647"/>
                        <a14:foregroundMark x1="61953" y1="92353" x2="61953" y2="9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83" y="3035711"/>
            <a:ext cx="543400" cy="31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2A3CE958-6DDB-4228-9799-E9217126B0C3}"/>
              </a:ext>
            </a:extLst>
          </p:cNvPr>
          <p:cNvSpPr/>
          <p:nvPr/>
        </p:nvSpPr>
        <p:spPr>
          <a:xfrm>
            <a:off x="2199216" y="1157505"/>
            <a:ext cx="2390538" cy="3137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accent1">
                    <a:lumMod val="50000"/>
                  </a:schemeClr>
                </a:solidFill>
                <a:latin typeface="Work Sans" panose="00000500000000000000" pitchFamily="2" charset="0"/>
              </a:rPr>
              <a:t>Desagregación Municipal</a:t>
            </a:r>
          </a:p>
        </p:txBody>
      </p:sp>
      <p:sp>
        <p:nvSpPr>
          <p:cNvPr id="48" name="Rectángulo redondeado 84">
            <a:extLst>
              <a:ext uri="{FF2B5EF4-FFF2-40B4-BE49-F238E27FC236}">
                <a16:creationId xmlns:a16="http://schemas.microsoft.com/office/drawing/2014/main" id="{95313E52-B972-495E-832C-30858F764ECE}"/>
              </a:ext>
            </a:extLst>
          </p:cNvPr>
          <p:cNvSpPr/>
          <p:nvPr/>
        </p:nvSpPr>
        <p:spPr>
          <a:xfrm>
            <a:off x="7945766" y="3828006"/>
            <a:ext cx="3029338" cy="49148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dirty="0">
                <a:solidFill>
                  <a:schemeClr val="accent1">
                    <a:lumMod val="50000"/>
                  </a:schemeClr>
                </a:solidFill>
                <a:latin typeface="Work Sans" panose="00000500000000000000"/>
              </a:rPr>
              <a:t>Municipios Priorizados Postconflicto: </a:t>
            </a:r>
            <a:r>
              <a:rPr lang="es-MX" sz="900" dirty="0">
                <a:solidFill>
                  <a:schemeClr val="accent1">
                    <a:lumMod val="50000"/>
                  </a:schemeClr>
                </a:solidFill>
                <a:latin typeface="Work Sans" panose="00000500000000000000"/>
              </a:rPr>
              <a:t>(PDET + ZOMAC + Zonas Estratégicas de Intervención Integral – ZEII o  Zonas Futuro</a:t>
            </a:r>
            <a:endParaRPr lang="es-CO" sz="900" dirty="0">
              <a:solidFill>
                <a:schemeClr val="accent1">
                  <a:lumMod val="50000"/>
                </a:schemeClr>
              </a:solidFill>
              <a:latin typeface="Work Sans" panose="0000050000000000000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FB8CC8-10D2-48FB-A5D5-4F0DABE180B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54" t="713" r="433" b="5450"/>
          <a:stretch/>
        </p:blipFill>
        <p:spPr>
          <a:xfrm>
            <a:off x="7294355" y="3744328"/>
            <a:ext cx="543400" cy="3215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F990030-97E0-4997-B5B4-584C0FF859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8930" y="4107810"/>
            <a:ext cx="1028825" cy="230482"/>
          </a:xfrm>
          <a:prstGeom prst="rect">
            <a:avLst/>
          </a:prstGeom>
        </p:spPr>
      </p:pic>
      <p:sp>
        <p:nvSpPr>
          <p:cNvPr id="54" name="Rectángulo redondeado 84">
            <a:extLst>
              <a:ext uri="{FF2B5EF4-FFF2-40B4-BE49-F238E27FC236}">
                <a16:creationId xmlns:a16="http://schemas.microsoft.com/office/drawing/2014/main" id="{006918FC-F8B3-4CCC-B658-053A494B6A9D}"/>
              </a:ext>
            </a:extLst>
          </p:cNvPr>
          <p:cNvSpPr/>
          <p:nvPr/>
        </p:nvSpPr>
        <p:spPr>
          <a:xfrm>
            <a:off x="7922283" y="4626028"/>
            <a:ext cx="3057610" cy="41670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accent1">
                    <a:lumMod val="50000"/>
                  </a:schemeClr>
                </a:solidFill>
                <a:latin typeface="Work Sans" panose="00000500000000000000"/>
              </a:rPr>
              <a:t>Priorización categorías municipios 2-6: según categorización Resolución 190 del 27 de noviembre de 2020</a:t>
            </a:r>
            <a:endParaRPr lang="es-CO" sz="900" dirty="0">
              <a:solidFill>
                <a:schemeClr val="accent1">
                  <a:lumMod val="50000"/>
                </a:schemeClr>
              </a:solidFill>
              <a:latin typeface="Work Sans" panose="0000050000000000000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67FE655-45A7-404D-9ADB-6445D5655E6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4148"/>
          <a:stretch/>
        </p:blipFill>
        <p:spPr>
          <a:xfrm>
            <a:off x="7072295" y="4525186"/>
            <a:ext cx="635201" cy="539930"/>
          </a:xfrm>
          <a:prstGeom prst="rect">
            <a:avLst/>
          </a:prstGeom>
        </p:spPr>
      </p:pic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F5CD9BE6-871E-4881-8B24-55B3BEA842C9}"/>
              </a:ext>
            </a:extLst>
          </p:cNvPr>
          <p:cNvCxnSpPr>
            <a:cxnSpLocks/>
          </p:cNvCxnSpPr>
          <p:nvPr/>
        </p:nvCxnSpPr>
        <p:spPr>
          <a:xfrm>
            <a:off x="6491931" y="2540533"/>
            <a:ext cx="0" cy="265928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10" descr="Medida de pobreza multidimensional de fuente censal">
            <a:extLst>
              <a:ext uri="{FF2B5EF4-FFF2-40B4-BE49-F238E27FC236}">
                <a16:creationId xmlns:a16="http://schemas.microsoft.com/office/drawing/2014/main" id="{CE053193-246B-4160-8A4D-0A2E3B07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009" b="94346" l="8167" r="92000">
                        <a14:foregroundMark x1="8167" y1="60660" x2="8167" y2="60660"/>
                        <a14:foregroundMark x1="73167" y1="89635" x2="73167" y2="89635"/>
                        <a14:foregroundMark x1="92000" y1="60777" x2="92000" y2="60777"/>
                        <a14:foregroundMark x1="71500" y1="94464" x2="71500" y2="94464"/>
                        <a14:foregroundMark x1="58333" y1="8009" x2="58333" y2="8009"/>
                        <a14:foregroundMark x1="17000" y1="12014" x2="17000" y2="12014"/>
                        <a14:foregroundMark x1="10500" y1="12839" x2="10500" y2="12839"/>
                        <a14:foregroundMark x1="11000" y1="11072" x2="11000" y2="11072"/>
                        <a14:foregroundMark x1="11167" y1="11072" x2="11167" y2="11072"/>
                        <a14:foregroundMark x1="16667" y1="10836" x2="16667" y2="10836"/>
                        <a14:foregroundMark x1="17167" y1="10247" x2="17167" y2="10247"/>
                        <a14:foregroundMark x1="17167" y1="10130" x2="17167" y2="10130"/>
                        <a14:foregroundMark x1="16667" y1="10130" x2="16500" y2="10247"/>
                        <a14:foregroundMark x1="9167" y1="15901" x2="9167" y2="15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07" y="5855378"/>
            <a:ext cx="573428" cy="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ángulo redondeado 84">
            <a:extLst>
              <a:ext uri="{FF2B5EF4-FFF2-40B4-BE49-F238E27FC236}">
                <a16:creationId xmlns:a16="http://schemas.microsoft.com/office/drawing/2014/main" id="{08D33357-B030-421D-A1CD-29F7578AF75C}"/>
              </a:ext>
            </a:extLst>
          </p:cNvPr>
          <p:cNvSpPr/>
          <p:nvPr/>
        </p:nvSpPr>
        <p:spPr>
          <a:xfrm>
            <a:off x="1520596" y="5365708"/>
            <a:ext cx="4380992" cy="2218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bg1">
                    <a:lumMod val="85000"/>
                  </a:schemeClr>
                </a:solidFill>
                <a:latin typeface="Work Sans" panose="00000500000000000000" pitchFamily="2" charset="0"/>
              </a:rPr>
              <a:t>Resultado Categoría 01        </a:t>
            </a:r>
            <a:endParaRPr lang="es-CO" sz="1200" b="1" dirty="0">
              <a:solidFill>
                <a:schemeClr val="bg1">
                  <a:lumMod val="85000"/>
                </a:schemeClr>
              </a:solidFill>
              <a:latin typeface="Work Sans" panose="00000500000000000000" pitchFamily="2" charset="0"/>
            </a:endParaRPr>
          </a:p>
        </p:txBody>
      </p:sp>
      <p:grpSp>
        <p:nvGrpSpPr>
          <p:cNvPr id="87" name="Grupo 86">
            <a:extLst>
              <a:ext uri="{FF2B5EF4-FFF2-40B4-BE49-F238E27FC236}">
                <a16:creationId xmlns:a16="http://schemas.microsoft.com/office/drawing/2014/main" id="{4D11BB0C-5EEB-494E-BD57-15C952721573}"/>
              </a:ext>
            </a:extLst>
          </p:cNvPr>
          <p:cNvGrpSpPr/>
          <p:nvPr/>
        </p:nvGrpSpPr>
        <p:grpSpPr>
          <a:xfrm>
            <a:off x="1442279" y="1040976"/>
            <a:ext cx="574401" cy="628800"/>
            <a:chOff x="1267153" y="1446464"/>
            <a:chExt cx="734190" cy="774494"/>
          </a:xfrm>
        </p:grpSpPr>
        <p:sp>
          <p:nvSpPr>
            <p:cNvPr id="88" name="20 Elipse">
              <a:extLst>
                <a:ext uri="{FF2B5EF4-FFF2-40B4-BE49-F238E27FC236}">
                  <a16:creationId xmlns:a16="http://schemas.microsoft.com/office/drawing/2014/main" id="{7C08069E-C6A3-4FF7-B534-FBB04979241C}"/>
                </a:ext>
              </a:extLst>
            </p:cNvPr>
            <p:cNvSpPr/>
            <p:nvPr/>
          </p:nvSpPr>
          <p:spPr bwMode="auto">
            <a:xfrm>
              <a:off x="1290425" y="1446464"/>
              <a:ext cx="700855" cy="65429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2" charset="0"/>
              </a:endParaRPr>
            </a:p>
          </p:txBody>
        </p:sp>
        <p:sp>
          <p:nvSpPr>
            <p:cNvPr id="89" name="21 Elipse">
              <a:extLst>
                <a:ext uri="{FF2B5EF4-FFF2-40B4-BE49-F238E27FC236}">
                  <a16:creationId xmlns:a16="http://schemas.microsoft.com/office/drawing/2014/main" id="{58910401-C4C5-4CD5-85A8-A71D98387CE6}"/>
                </a:ext>
              </a:extLst>
            </p:cNvPr>
            <p:cNvSpPr/>
            <p:nvPr/>
          </p:nvSpPr>
          <p:spPr bwMode="auto">
            <a:xfrm>
              <a:off x="1361529" y="1525462"/>
              <a:ext cx="554760" cy="5006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2" charset="0"/>
              </a:endParaRPr>
            </a:p>
          </p:txBody>
        </p:sp>
        <p:sp>
          <p:nvSpPr>
            <p:cNvPr id="90" name="19 CuadroTexto">
              <a:extLst>
                <a:ext uri="{FF2B5EF4-FFF2-40B4-BE49-F238E27FC236}">
                  <a16:creationId xmlns:a16="http://schemas.microsoft.com/office/drawing/2014/main" id="{2E21D125-FF8B-495D-B287-E547BFB8A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7153" y="1455902"/>
              <a:ext cx="734190" cy="765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defTabSz="457200">
                <a:defRPr/>
              </a:pPr>
              <a:r>
                <a:rPr lang="es-CO" sz="2800" b="1" kern="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ork Sans" panose="00000500000000000000" pitchFamily="2" charset="0"/>
                </a:rPr>
                <a:t>A</a:t>
              </a:r>
            </a:p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rk Sans" panose="00000500000000000000" pitchFamily="2" charset="0"/>
              </a:endParaRPr>
            </a:p>
          </p:txBody>
        </p:sp>
      </p:grpSp>
      <p:sp>
        <p:nvSpPr>
          <p:cNvPr id="104" name="Rectángulo: esquinas redondeadas 103">
            <a:extLst>
              <a:ext uri="{FF2B5EF4-FFF2-40B4-BE49-F238E27FC236}">
                <a16:creationId xmlns:a16="http://schemas.microsoft.com/office/drawing/2014/main" id="{BC24D2F6-7DE2-4406-B8FC-43F24C33C258}"/>
              </a:ext>
            </a:extLst>
          </p:cNvPr>
          <p:cNvSpPr/>
          <p:nvPr/>
        </p:nvSpPr>
        <p:spPr>
          <a:xfrm>
            <a:off x="2125157" y="1819416"/>
            <a:ext cx="2498705" cy="3137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chemeClr val="accent1">
                    <a:lumMod val="50000"/>
                  </a:schemeClr>
                </a:solidFill>
                <a:latin typeface="Work Sans" panose="00000500000000000000" pitchFamily="2" charset="0"/>
              </a:rPr>
              <a:t>Modelo de Focalización territorial</a:t>
            </a:r>
            <a:endParaRPr lang="es-ES" sz="1100" b="1" dirty="0">
              <a:solidFill>
                <a:schemeClr val="accent1">
                  <a:lumMod val="50000"/>
                </a:schemeClr>
              </a:solidFill>
              <a:latin typeface="Work Sans" panose="00000500000000000000" pitchFamily="2" charset="0"/>
            </a:endParaRPr>
          </a:p>
        </p:txBody>
      </p:sp>
      <p:grpSp>
        <p:nvGrpSpPr>
          <p:cNvPr id="110" name="Grupo 109">
            <a:extLst>
              <a:ext uri="{FF2B5EF4-FFF2-40B4-BE49-F238E27FC236}">
                <a16:creationId xmlns:a16="http://schemas.microsoft.com/office/drawing/2014/main" id="{24D07836-31C0-495F-A0E2-DA50CA7E0798}"/>
              </a:ext>
            </a:extLst>
          </p:cNvPr>
          <p:cNvGrpSpPr/>
          <p:nvPr/>
        </p:nvGrpSpPr>
        <p:grpSpPr>
          <a:xfrm>
            <a:off x="1451638" y="1732598"/>
            <a:ext cx="574401" cy="715549"/>
            <a:chOff x="1267153" y="1446464"/>
            <a:chExt cx="734190" cy="881343"/>
          </a:xfrm>
        </p:grpSpPr>
        <p:sp>
          <p:nvSpPr>
            <p:cNvPr id="111" name="20 Elipse">
              <a:extLst>
                <a:ext uri="{FF2B5EF4-FFF2-40B4-BE49-F238E27FC236}">
                  <a16:creationId xmlns:a16="http://schemas.microsoft.com/office/drawing/2014/main" id="{0A92EE76-7AE9-4C2F-9E0B-6DE7E8BC07F3}"/>
                </a:ext>
              </a:extLst>
            </p:cNvPr>
            <p:cNvSpPr/>
            <p:nvPr/>
          </p:nvSpPr>
          <p:spPr bwMode="auto">
            <a:xfrm>
              <a:off x="1290425" y="1446464"/>
              <a:ext cx="700855" cy="65429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2" charset="0"/>
              </a:endParaRPr>
            </a:p>
          </p:txBody>
        </p:sp>
        <p:sp>
          <p:nvSpPr>
            <p:cNvPr id="112" name="21 Elipse">
              <a:extLst>
                <a:ext uri="{FF2B5EF4-FFF2-40B4-BE49-F238E27FC236}">
                  <a16:creationId xmlns:a16="http://schemas.microsoft.com/office/drawing/2014/main" id="{391DE097-A4D1-40A5-A28B-94727A4FBC35}"/>
                </a:ext>
              </a:extLst>
            </p:cNvPr>
            <p:cNvSpPr/>
            <p:nvPr/>
          </p:nvSpPr>
          <p:spPr bwMode="auto">
            <a:xfrm>
              <a:off x="1361529" y="1525462"/>
              <a:ext cx="554760" cy="5006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2" charset="0"/>
              </a:endParaRPr>
            </a:p>
          </p:txBody>
        </p:sp>
        <p:sp>
          <p:nvSpPr>
            <p:cNvPr id="113" name="19 CuadroTexto">
              <a:extLst>
                <a:ext uri="{FF2B5EF4-FFF2-40B4-BE49-F238E27FC236}">
                  <a16:creationId xmlns:a16="http://schemas.microsoft.com/office/drawing/2014/main" id="{5B97BB10-1698-4C40-9897-542AD5F3E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7153" y="1455903"/>
              <a:ext cx="734190" cy="87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defTabSz="457200">
                <a:defRPr/>
              </a:pPr>
              <a:r>
                <a:rPr lang="es-CO" sz="2800" b="1" kern="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ork Sans" panose="00000500000000000000" pitchFamily="2" charset="0"/>
                </a:rPr>
                <a:t>B</a:t>
              </a:r>
            </a:p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rk Sans" panose="00000500000000000000" pitchFamily="2" charset="0"/>
              </a:endParaRPr>
            </a:p>
          </p:txBody>
        </p:sp>
      </p:grpSp>
      <p:sp>
        <p:nvSpPr>
          <p:cNvPr id="122" name="Rectángulo redondeado 84">
            <a:extLst>
              <a:ext uri="{FF2B5EF4-FFF2-40B4-BE49-F238E27FC236}">
                <a16:creationId xmlns:a16="http://schemas.microsoft.com/office/drawing/2014/main" id="{57A525A4-1245-4E33-B9D3-ED86EC5A4263}"/>
              </a:ext>
            </a:extLst>
          </p:cNvPr>
          <p:cNvSpPr/>
          <p:nvPr/>
        </p:nvSpPr>
        <p:spPr>
          <a:xfrm>
            <a:off x="7082275" y="5405020"/>
            <a:ext cx="4380992" cy="22164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bg1">
                    <a:lumMod val="85000"/>
                  </a:schemeClr>
                </a:solidFill>
                <a:latin typeface="Work Sans" panose="00000500000000000000" pitchFamily="2" charset="0"/>
              </a:rPr>
              <a:t>Resultado Categoría 02 </a:t>
            </a:r>
            <a:endParaRPr lang="es-CO" sz="1200" b="1" dirty="0">
              <a:solidFill>
                <a:schemeClr val="bg1">
                  <a:lumMod val="85000"/>
                </a:schemeClr>
              </a:solidFill>
              <a:latin typeface="Work Sans" panose="00000500000000000000" pitchFamily="2" charset="0"/>
            </a:endParaRPr>
          </a:p>
        </p:txBody>
      </p:sp>
      <p:sp>
        <p:nvSpPr>
          <p:cNvPr id="15" name="Signo más 14">
            <a:extLst>
              <a:ext uri="{FF2B5EF4-FFF2-40B4-BE49-F238E27FC236}">
                <a16:creationId xmlns:a16="http://schemas.microsoft.com/office/drawing/2014/main" id="{510B193F-9CC5-4373-AA1F-9C8601D96368}"/>
              </a:ext>
            </a:extLst>
          </p:cNvPr>
          <p:cNvSpPr/>
          <p:nvPr/>
        </p:nvSpPr>
        <p:spPr>
          <a:xfrm>
            <a:off x="6333432" y="5327481"/>
            <a:ext cx="316999" cy="323104"/>
          </a:xfrm>
          <a:prstGeom prst="mathPlus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 dirty="0">
              <a:latin typeface="Work Sans" panose="00000500000000000000" pitchFamily="2" charset="0"/>
            </a:endParaRP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A8A8C8D9-8FF7-4E79-AD9D-34CD96CA0443}"/>
              </a:ext>
            </a:extLst>
          </p:cNvPr>
          <p:cNvSpPr/>
          <p:nvPr/>
        </p:nvSpPr>
        <p:spPr>
          <a:xfrm>
            <a:off x="4992146" y="1743740"/>
            <a:ext cx="5888548" cy="40379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accent1">
                    <a:lumMod val="50000"/>
                  </a:schemeClr>
                </a:solidFill>
                <a:latin typeface="Work Sans" panose="00000500000000000000"/>
              </a:rPr>
              <a:t> </a:t>
            </a:r>
            <a:r>
              <a:rPr lang="es-ES" sz="900" b="1" dirty="0">
                <a:solidFill>
                  <a:schemeClr val="accent1">
                    <a:lumMod val="50000"/>
                  </a:schemeClr>
                </a:solidFill>
                <a:latin typeface="Work Sans" panose="00000500000000000000"/>
              </a:rPr>
              <a:t>1</a:t>
            </a:r>
            <a:r>
              <a:rPr lang="es-ES" sz="900" dirty="0">
                <a:solidFill>
                  <a:schemeClr val="accent1">
                    <a:lumMod val="50000"/>
                  </a:schemeClr>
                </a:solidFill>
                <a:latin typeface="Work Sans" panose="00000500000000000000"/>
              </a:rPr>
              <a:t>- Modelo PCA para cada  02 categorías,  </a:t>
            </a:r>
            <a:r>
              <a:rPr lang="es-ES" sz="900" b="1" dirty="0">
                <a:solidFill>
                  <a:schemeClr val="accent1">
                    <a:lumMod val="50000"/>
                  </a:schemeClr>
                </a:solidFill>
                <a:latin typeface="Work Sans" panose="00000500000000000000"/>
              </a:rPr>
              <a:t>2-</a:t>
            </a:r>
            <a:r>
              <a:rPr lang="es-ES" sz="900" dirty="0">
                <a:solidFill>
                  <a:schemeClr val="accent1">
                    <a:lumMod val="50000"/>
                  </a:schemeClr>
                </a:solidFill>
                <a:latin typeface="Work Sans" panose="00000500000000000000"/>
              </a:rPr>
              <a:t>Ponderación equivalente a cada categoría (50/50),  </a:t>
            </a:r>
            <a:r>
              <a:rPr lang="es-ES" sz="900" b="1" dirty="0">
                <a:solidFill>
                  <a:schemeClr val="accent1">
                    <a:lumMod val="50000"/>
                  </a:schemeClr>
                </a:solidFill>
                <a:latin typeface="Work Sans" panose="00000500000000000000"/>
              </a:rPr>
              <a:t>3- </a:t>
            </a:r>
            <a:r>
              <a:rPr lang="es-ES" sz="900" dirty="0">
                <a:solidFill>
                  <a:schemeClr val="accent1">
                    <a:lumMod val="50000"/>
                  </a:schemeClr>
                </a:solidFill>
                <a:latin typeface="Work Sans" panose="00000500000000000000"/>
              </a:rPr>
              <a:t>Puntaje final para priorización</a:t>
            </a:r>
            <a:endParaRPr lang="es-CO" sz="900" dirty="0">
              <a:solidFill>
                <a:schemeClr val="accent1">
                  <a:lumMod val="50000"/>
                </a:schemeClr>
              </a:solidFill>
              <a:latin typeface="Work Sans" panose="00000500000000000000"/>
            </a:endParaRPr>
          </a:p>
        </p:txBody>
      </p:sp>
      <p:sp>
        <p:nvSpPr>
          <p:cNvPr id="47" name="2 Rectángulo redondeado">
            <a:extLst>
              <a:ext uri="{FF2B5EF4-FFF2-40B4-BE49-F238E27FC236}">
                <a16:creationId xmlns:a16="http://schemas.microsoft.com/office/drawing/2014/main" id="{96EEDBD8-26A9-4654-B13E-66B48C26277B}"/>
              </a:ext>
            </a:extLst>
          </p:cNvPr>
          <p:cNvSpPr/>
          <p:nvPr/>
        </p:nvSpPr>
        <p:spPr>
          <a:xfrm>
            <a:off x="4848966" y="5858311"/>
            <a:ext cx="3023228" cy="890114"/>
          </a:xfrm>
          <a:prstGeom prst="round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3275" algn="r" fontAlgn="ctr"/>
            <a:r>
              <a:rPr lang="es-CO" sz="24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Municipios</a:t>
            </a:r>
            <a:endParaRPr lang="es-CO" sz="20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6CBF1CD3-D56E-4C38-81B2-8BFEF5160B96}"/>
              </a:ext>
            </a:extLst>
          </p:cNvPr>
          <p:cNvSpPr txBox="1"/>
          <p:nvPr/>
        </p:nvSpPr>
        <p:spPr>
          <a:xfrm>
            <a:off x="4743442" y="5703203"/>
            <a:ext cx="1514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s-ES" sz="7200" b="1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90</a:t>
            </a:r>
            <a:endParaRPr lang="es-ES" sz="4000" b="1" dirty="0">
              <a:solidFill>
                <a:prstClr val="white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70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E673451-C80D-4431-AB66-C26D275AF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988" y="1069811"/>
            <a:ext cx="3110753" cy="182004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486B857-D99C-4692-8687-AF5AE6447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443" y="1039673"/>
            <a:ext cx="3750127" cy="3807829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D9F50ED4-5469-4F4A-BB91-99FCE7AB47B1}"/>
              </a:ext>
            </a:extLst>
          </p:cNvPr>
          <p:cNvSpPr txBox="1"/>
          <p:nvPr/>
        </p:nvSpPr>
        <p:spPr>
          <a:xfrm>
            <a:off x="7184181" y="2338587"/>
            <a:ext cx="552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>
                <a:solidFill>
                  <a:schemeClr val="bg1"/>
                </a:solidFill>
                <a:latin typeface="Work Sans" panose="00000500000000000000" pitchFamily="2" charset="0"/>
              </a:rPr>
              <a:t>Meta 19,1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5A827A3-8564-4BCD-A007-F53FF20F456A}"/>
              </a:ext>
            </a:extLst>
          </p:cNvPr>
          <p:cNvSpPr/>
          <p:nvPr/>
        </p:nvSpPr>
        <p:spPr>
          <a:xfrm>
            <a:off x="500069" y="756797"/>
            <a:ext cx="29011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b="1">
                <a:latin typeface="Work Sans" panose="00000500000000000000" pitchFamily="2" charset="0"/>
              </a:rPr>
              <a:t>Índice de Pobreza Multidimensional  Departamental – IPM  2019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3DDAC61-1EE3-4E98-8A99-A60CE7B06F40}"/>
              </a:ext>
            </a:extLst>
          </p:cNvPr>
          <p:cNvSpPr txBox="1"/>
          <p:nvPr/>
        </p:nvSpPr>
        <p:spPr>
          <a:xfrm>
            <a:off x="1004293" y="4672637"/>
            <a:ext cx="15755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" b="1" dirty="0">
                <a:latin typeface="Work Sans" panose="00000500000000000000" pitchFamily="2" charset="0"/>
                <a:cs typeface="Arial" panose="020B0604020202020204" pitchFamily="34" charset="0"/>
              </a:rPr>
              <a:t>Fuente:</a:t>
            </a:r>
            <a:r>
              <a:rPr lang="es-CO" sz="500" dirty="0">
                <a:latin typeface="Work Sans" panose="00000500000000000000" pitchFamily="2" charset="0"/>
                <a:cs typeface="Arial" panose="020B0604020202020204" pitchFamily="34" charset="0"/>
              </a:rPr>
              <a:t> DANE, IPM 2019</a:t>
            </a:r>
            <a:endParaRPr lang="es-ES" sz="500" dirty="0">
              <a:latin typeface="Work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96237496-8646-46FB-9FFA-B07FA4595D7A}"/>
              </a:ext>
            </a:extLst>
          </p:cNvPr>
          <p:cNvSpPr/>
          <p:nvPr/>
        </p:nvSpPr>
        <p:spPr>
          <a:xfrm>
            <a:off x="4013097" y="3220989"/>
            <a:ext cx="32172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b="1" dirty="0">
                <a:latin typeface="Work Sans" panose="00000500000000000000" pitchFamily="2" charset="0"/>
              </a:rPr>
              <a:t>Distribuciones Sisbén IV*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96858A2-8A0C-4025-A159-F2F00F8B5546}"/>
              </a:ext>
            </a:extLst>
          </p:cNvPr>
          <p:cNvSpPr/>
          <p:nvPr/>
        </p:nvSpPr>
        <p:spPr>
          <a:xfrm>
            <a:off x="4014843" y="756797"/>
            <a:ext cx="36775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100" b="1" dirty="0">
                <a:latin typeface="Work Sans" panose="00000500000000000000" pitchFamily="2" charset="0"/>
              </a:rPr>
              <a:t>Contribuciones a la Incidencia Ajustada del IPM</a:t>
            </a:r>
            <a:endParaRPr lang="es-ES" sz="1100" b="1" dirty="0">
              <a:latin typeface="Work Sans" panose="00000500000000000000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C276399-7DD3-4596-8795-E7BC5478259C}"/>
              </a:ext>
            </a:extLst>
          </p:cNvPr>
          <p:cNvSpPr txBox="1"/>
          <p:nvPr/>
        </p:nvSpPr>
        <p:spPr>
          <a:xfrm>
            <a:off x="4273079" y="4750658"/>
            <a:ext cx="5633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" b="1" dirty="0">
                <a:latin typeface="Work Sans" panose="00000500000000000000" pitchFamily="2" charset="0"/>
                <a:cs typeface="Arial" panose="020B0604020202020204" pitchFamily="34" charset="0"/>
              </a:rPr>
              <a:t>Estimaciones aproximadas según información barrido.</a:t>
            </a:r>
            <a:r>
              <a:rPr lang="es-CO" sz="500" dirty="0">
                <a:latin typeface="Work Sans" panose="00000500000000000000" pitchFamily="2" charset="0"/>
                <a:cs typeface="Arial" panose="020B0604020202020204" pitchFamily="34" charset="0"/>
              </a:rPr>
              <a:t>(Mar2021). </a:t>
            </a:r>
          </a:p>
          <a:p>
            <a:r>
              <a:rPr lang="es-CO" sz="500" b="1" dirty="0">
                <a:latin typeface="Work Sans" panose="00000500000000000000" pitchFamily="2" charset="0"/>
                <a:cs typeface="Arial" panose="020B0604020202020204" pitchFamily="34" charset="0"/>
              </a:rPr>
              <a:t>Fuente:</a:t>
            </a:r>
            <a:r>
              <a:rPr lang="es-CO" sz="500" dirty="0">
                <a:latin typeface="Work Sans" panose="00000500000000000000" pitchFamily="2" charset="0"/>
                <a:cs typeface="Arial" panose="020B0604020202020204" pitchFamily="34" charset="0"/>
              </a:rPr>
              <a:t>  Cálculos GIT Focalización, con base en SISBEN IV – DNP.</a:t>
            </a:r>
            <a:endParaRPr lang="es-ES" sz="500" dirty="0">
              <a:latin typeface="Work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470C921-3840-41C1-BEC9-78225DF9589B}"/>
              </a:ext>
            </a:extLst>
          </p:cNvPr>
          <p:cNvSpPr txBox="1"/>
          <p:nvPr/>
        </p:nvSpPr>
        <p:spPr>
          <a:xfrm>
            <a:off x="10555017" y="4721745"/>
            <a:ext cx="15755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" b="1" dirty="0">
                <a:latin typeface="Work Sans" panose="00000500000000000000" pitchFamily="2" charset="0"/>
                <a:cs typeface="Arial" panose="020B0604020202020204" pitchFamily="34" charset="0"/>
              </a:rPr>
              <a:t>Fuente:</a:t>
            </a:r>
            <a:r>
              <a:rPr lang="es-CO" sz="500" dirty="0">
                <a:latin typeface="Work Sans" panose="00000500000000000000" pitchFamily="2" charset="0"/>
                <a:cs typeface="Arial" panose="020B0604020202020204" pitchFamily="34" charset="0"/>
              </a:rPr>
              <a:t> DANE, MPM 2018</a:t>
            </a:r>
            <a:endParaRPr lang="es-ES" sz="500" dirty="0">
              <a:latin typeface="Work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B60680E-8F5A-4FA5-95B3-ABDB6492FF9A}"/>
              </a:ext>
            </a:extLst>
          </p:cNvPr>
          <p:cNvSpPr txBox="1"/>
          <p:nvPr/>
        </p:nvSpPr>
        <p:spPr>
          <a:xfrm>
            <a:off x="6071158" y="1199287"/>
            <a:ext cx="15755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" b="1" dirty="0">
                <a:latin typeface="Work Sans" panose="00000500000000000000" pitchFamily="2" charset="0"/>
                <a:cs typeface="Arial" panose="020B0604020202020204" pitchFamily="34" charset="0"/>
              </a:rPr>
              <a:t>Fuente:</a:t>
            </a:r>
            <a:r>
              <a:rPr lang="es-CO" sz="500" dirty="0">
                <a:latin typeface="Work Sans" panose="00000500000000000000" pitchFamily="2" charset="0"/>
                <a:cs typeface="Arial" panose="020B0604020202020204" pitchFamily="34" charset="0"/>
              </a:rPr>
              <a:t> DANE, IPM 2019</a:t>
            </a:r>
            <a:endParaRPr lang="es-ES" sz="500" dirty="0">
              <a:latin typeface="Work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1246F7B-595E-47E4-8DB7-196FCC22456D}"/>
              </a:ext>
            </a:extLst>
          </p:cNvPr>
          <p:cNvSpPr/>
          <p:nvPr/>
        </p:nvSpPr>
        <p:spPr>
          <a:xfrm>
            <a:off x="8619047" y="756797"/>
            <a:ext cx="2752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100" b="1">
                <a:latin typeface="Work Sans" panose="00000500000000000000" pitchFamily="2" charset="0"/>
              </a:rPr>
              <a:t>Medición de Pobreza Multidimensional Municipal </a:t>
            </a:r>
            <a:endParaRPr lang="es-ES" sz="1100" b="1">
              <a:latin typeface="Work Sans" panose="00000500000000000000" pitchFamily="2" charset="0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60350D87-469E-4E70-8484-6646866BDB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882577"/>
              </p:ext>
            </p:extLst>
          </p:nvPr>
        </p:nvGraphicFramePr>
        <p:xfrm>
          <a:off x="1004293" y="977544"/>
          <a:ext cx="2091226" cy="3746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C0651B57-7910-45C8-AE37-7D597DCED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303" y="3522031"/>
            <a:ext cx="2847629" cy="1235245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85100CB-A33D-40E1-8B26-0E31A9585364}"/>
              </a:ext>
            </a:extLst>
          </p:cNvPr>
          <p:cNvSpPr txBox="1">
            <a:spLocks/>
          </p:cNvSpPr>
          <p:nvPr/>
        </p:nvSpPr>
        <p:spPr>
          <a:xfrm>
            <a:off x="349250" y="8763"/>
            <a:ext cx="1184275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s-ES_tradnl"/>
            </a:defPPr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solidFill>
                  <a:schemeClr val="bg1">
                    <a:lumMod val="85000"/>
                  </a:schemeClr>
                </a:solidFill>
                <a:latin typeface="Work Sans" panose="00000500000000000000" pitchFamily="2" charset="0"/>
              </a:rPr>
              <a:t>Focalización Territorial y Poblacional Casanare</a:t>
            </a:r>
            <a:r>
              <a:rPr lang="es-ES" sz="2400" dirty="0">
                <a:solidFill>
                  <a:schemeClr val="bg1">
                    <a:lumMod val="85000"/>
                  </a:schemeClr>
                </a:solidFill>
                <a:latin typeface="Work Sans" panose="00000500000000000000" pitchFamily="2" charset="0"/>
              </a:rPr>
              <a:t> </a:t>
            </a:r>
            <a:endParaRPr lang="es-ES" sz="2400" dirty="0">
              <a:latin typeface="Work Sans" panose="00000500000000000000" pitchFamily="2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018CA29-66ED-48B3-8ADF-6E0108AEA63B}"/>
              </a:ext>
            </a:extLst>
          </p:cNvPr>
          <p:cNvSpPr/>
          <p:nvPr/>
        </p:nvSpPr>
        <p:spPr>
          <a:xfrm>
            <a:off x="-6495" y="6053736"/>
            <a:ext cx="2685010" cy="793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FD394D5-DABE-48ED-8B2E-4CBEE4896A1C}"/>
              </a:ext>
            </a:extLst>
          </p:cNvPr>
          <p:cNvSpPr txBox="1"/>
          <p:nvPr/>
        </p:nvSpPr>
        <p:spPr>
          <a:xfrm rot="5400000">
            <a:off x="8422379" y="4692432"/>
            <a:ext cx="73259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dirty="0">
                <a:latin typeface="Work Sans" panose="00000500000000000000" pitchFamily="2" charset="0"/>
                <a:cs typeface="Calibri" panose="020F0502020204030204" pitchFamily="34" charset="0"/>
              </a:rPr>
              <a:t>*Datos y Estimaciones GIT Focalización  a partir de información sobre Pobreza Multidimensional (DANE) y  SISBEN IV (DNP)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A9DA3FC-48F2-4DBE-B38E-E6A5A3C6470A}"/>
              </a:ext>
            </a:extLst>
          </p:cNvPr>
          <p:cNvSpPr txBox="1"/>
          <p:nvPr/>
        </p:nvSpPr>
        <p:spPr>
          <a:xfrm>
            <a:off x="1558655" y="6547071"/>
            <a:ext cx="307372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" b="1" dirty="0">
                <a:latin typeface="Work Sans" panose="00000500000000000000" pitchFamily="2" charset="0"/>
                <a:cs typeface="Arial" panose="020B0604020202020204" pitchFamily="34" charset="0"/>
              </a:rPr>
              <a:t>Fuente:</a:t>
            </a:r>
            <a:r>
              <a:rPr lang="es-CO" sz="500" dirty="0">
                <a:latin typeface="Work Sans" panose="00000500000000000000" pitchFamily="2" charset="0"/>
                <a:cs typeface="Arial" panose="020B0604020202020204" pitchFamily="34" charset="0"/>
              </a:rPr>
              <a:t> Sisbén III – Sisbén IV / RUV / SSV</a:t>
            </a:r>
            <a:endParaRPr lang="es-ES" sz="500" dirty="0">
              <a:latin typeface="Work Sans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1CAB85B-E843-464B-A609-725DA4D3D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6983" y="5212348"/>
            <a:ext cx="8918034" cy="133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07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BF024-EA23-9644-9E6B-7849D481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690" y="2810246"/>
            <a:ext cx="5398621" cy="1909762"/>
          </a:xfrm>
        </p:spPr>
        <p:txBody>
          <a:bodyPr/>
          <a:lstStyle/>
          <a:p>
            <a:pPr algn="ctr"/>
            <a:r>
              <a:rPr lang="es-CO"/>
              <a:t>¡Gracias!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B457C9-EC4F-C148-B71B-C89F0EFF8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0" y="4963414"/>
            <a:ext cx="7912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5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7">
            <a:extLst>
              <a:ext uri="{FF2B5EF4-FFF2-40B4-BE49-F238E27FC236}">
                <a16:creationId xmlns:a16="http://schemas.microsoft.com/office/drawing/2014/main" id="{368332E7-90DF-4E91-AF2D-90E834DA04CC}"/>
              </a:ext>
            </a:extLst>
          </p:cNvPr>
          <p:cNvSpPr txBox="1">
            <a:spLocks/>
          </p:cNvSpPr>
          <p:nvPr/>
        </p:nvSpPr>
        <p:spPr>
          <a:xfrm>
            <a:off x="349250" y="20638"/>
            <a:ext cx="11842750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s-ES_tradnl"/>
            </a:defPPr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solidFill>
                  <a:schemeClr val="bg1">
                    <a:lumMod val="85000"/>
                  </a:schemeClr>
                </a:solidFill>
                <a:latin typeface="Work Sans" panose="00000500000000000000" pitchFamily="2" charset="0"/>
              </a:rPr>
              <a:t>Focalización </a:t>
            </a:r>
          </a:p>
        </p:txBody>
      </p:sp>
      <p:sp>
        <p:nvSpPr>
          <p:cNvPr id="85" name="Rectángulo redondeado 1">
            <a:extLst>
              <a:ext uri="{FF2B5EF4-FFF2-40B4-BE49-F238E27FC236}">
                <a16:creationId xmlns:a16="http://schemas.microsoft.com/office/drawing/2014/main" id="{4371F724-E482-4364-AB53-44728A9BA08C}"/>
              </a:ext>
            </a:extLst>
          </p:cNvPr>
          <p:cNvSpPr/>
          <p:nvPr/>
        </p:nvSpPr>
        <p:spPr>
          <a:xfrm>
            <a:off x="1671965" y="4721527"/>
            <a:ext cx="3708000" cy="1341438"/>
          </a:xfrm>
          <a:prstGeom prst="roundRect">
            <a:avLst>
              <a:gd name="adj" fmla="val 5368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lvl="0" indent="-342900">
              <a:lnSpc>
                <a:spcPct val="107000"/>
              </a:lnSpc>
              <a:buFont typeface="Work Sans" panose="00000500000000000000" pitchFamily="2" charset="0"/>
              <a:buChar char="-"/>
            </a:pPr>
            <a:r>
              <a:rPr lang="es-ES" sz="1200" dirty="0">
                <a:effectLst/>
                <a:latin typeface="Work Sans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Estadísticas oficiales sobre pobreza y desigualdad (DANE)</a:t>
            </a:r>
            <a:endParaRPr lang="es-CO" sz="1200" dirty="0">
              <a:effectLst/>
              <a:latin typeface="Work Sans" panose="000005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ork Sans" panose="00000500000000000000" pitchFamily="2" charset="0"/>
              <a:buChar char="-"/>
            </a:pPr>
            <a:r>
              <a:rPr lang="es-ES" sz="1200" dirty="0">
                <a:effectLst/>
                <a:latin typeface="Work Sans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Información Territorial (DNP)</a:t>
            </a:r>
            <a:endParaRPr lang="es-CO" sz="1200" dirty="0">
              <a:effectLst/>
              <a:latin typeface="Work Sans" panose="000005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ork Sans" panose="00000500000000000000" pitchFamily="2" charset="0"/>
              <a:buChar char="-"/>
            </a:pPr>
            <a:r>
              <a:rPr lang="es-ES" sz="1200" dirty="0">
                <a:effectLst/>
                <a:latin typeface="Work Sans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Información Prosperidad Social</a:t>
            </a:r>
            <a:endParaRPr lang="es-CO" sz="1200" dirty="0">
              <a:effectLst/>
              <a:latin typeface="Work Sans" panose="000005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ork Sans" panose="00000500000000000000" pitchFamily="2" charset="0"/>
              <a:buChar char="-"/>
            </a:pPr>
            <a:r>
              <a:rPr lang="es-ES" sz="1200" dirty="0">
                <a:effectLst/>
                <a:latin typeface="Work Sans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Otros según criterios programas</a:t>
            </a:r>
            <a:endParaRPr lang="es-CO" sz="1200" dirty="0">
              <a:effectLst/>
              <a:latin typeface="Work Sans" panose="000005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6" name="Rectángulo redondeado 33">
            <a:extLst>
              <a:ext uri="{FF2B5EF4-FFF2-40B4-BE49-F238E27FC236}">
                <a16:creationId xmlns:a16="http://schemas.microsoft.com/office/drawing/2014/main" id="{B445EBD2-BBFA-4617-8A7A-FCC6C2232D31}"/>
              </a:ext>
            </a:extLst>
          </p:cNvPr>
          <p:cNvSpPr/>
          <p:nvPr/>
        </p:nvSpPr>
        <p:spPr>
          <a:xfrm>
            <a:off x="6573876" y="4721527"/>
            <a:ext cx="3708000" cy="1341439"/>
          </a:xfrm>
          <a:prstGeom prst="roundRect">
            <a:avLst>
              <a:gd name="adj" fmla="val 5368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lvl="0" indent="-342900">
              <a:lnSpc>
                <a:spcPct val="107000"/>
              </a:lnSpc>
              <a:buFont typeface="Work Sans" panose="00000500000000000000" pitchFamily="2" charset="0"/>
              <a:buChar char="-"/>
            </a:pPr>
            <a:r>
              <a:rPr lang="es-ES" sz="1200" dirty="0">
                <a:latin typeface="Work Sans" panose="00000500000000000000" pitchFamily="2" charset="0"/>
                <a:cs typeface="Arial" panose="020B0604020202020204" pitchFamily="34" charset="0"/>
              </a:rPr>
              <a:t>Sisbén según los CRITERIOS definidos por Prosperidad Social </a:t>
            </a:r>
            <a:endParaRPr lang="es-CO" sz="1200" dirty="0">
              <a:latin typeface="Work Sans" panose="00000500000000000000" pitchFamily="2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ork Sans" panose="00000500000000000000" pitchFamily="2" charset="0"/>
              <a:buChar char="-"/>
            </a:pPr>
            <a:r>
              <a:rPr lang="es-ES" sz="1200" dirty="0">
                <a:latin typeface="Work Sans" panose="00000500000000000000" pitchFamily="2" charset="0"/>
                <a:cs typeface="Arial" panose="020B0604020202020204" pitchFamily="34" charset="0"/>
              </a:rPr>
              <a:t>RUV con hecho victimizante desplazamiento</a:t>
            </a:r>
            <a:endParaRPr lang="es-CO" sz="1200" dirty="0">
              <a:latin typeface="Work Sans" panose="00000500000000000000" pitchFamily="2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ork Sans" panose="00000500000000000000" pitchFamily="2" charset="0"/>
              <a:buChar char="-"/>
            </a:pPr>
            <a:r>
              <a:rPr lang="es-ES" sz="1200" dirty="0">
                <a:latin typeface="Work Sans" panose="00000500000000000000" pitchFamily="2" charset="0"/>
                <a:cs typeface="Arial" panose="020B0604020202020204" pitchFamily="34" charset="0"/>
              </a:rPr>
              <a:t>Listado Censal Indígena</a:t>
            </a:r>
            <a:endParaRPr lang="es-CO" sz="1200" dirty="0">
              <a:latin typeface="Work Sans" panose="00000500000000000000" pitchFamily="2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ork Sans" panose="00000500000000000000" pitchFamily="2" charset="0"/>
              <a:buChar char="-"/>
            </a:pPr>
            <a:r>
              <a:rPr lang="es-ES" sz="1200" dirty="0">
                <a:latin typeface="Work Sans" panose="00000500000000000000" pitchFamily="2" charset="0"/>
                <a:cs typeface="Arial" panose="020B0604020202020204" pitchFamily="34" charset="0"/>
              </a:rPr>
              <a:t>Estrategia Unidos</a:t>
            </a:r>
            <a:endParaRPr lang="es-CO" sz="1200" dirty="0">
              <a:latin typeface="Work Sans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Picture 2" descr="Hombre De Negocios Muestra Signo Bien Y Mujer De Negocios Tiene Lista De  Verificación, Personajes De Dibujos Animados. Sonriente Hombre De Negocios  Y Empresaria En Ropa De Oficina. Ilustración De Vectores Aislado">
            <a:extLst>
              <a:ext uri="{FF2B5EF4-FFF2-40B4-BE49-F238E27FC236}">
                <a16:creationId xmlns:a16="http://schemas.microsoft.com/office/drawing/2014/main" id="{53CA141F-642F-4152-B063-D5401D1DA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55"/>
          <a:stretch>
            <a:fillRect/>
          </a:stretch>
        </p:blipFill>
        <p:spPr bwMode="auto">
          <a:xfrm>
            <a:off x="10569319" y="2415569"/>
            <a:ext cx="11461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Ovalos: imágenes, fotos de stock y vectores | Shutterstock">
            <a:extLst>
              <a:ext uri="{FF2B5EF4-FFF2-40B4-BE49-F238E27FC236}">
                <a16:creationId xmlns:a16="http://schemas.microsoft.com/office/drawing/2014/main" id="{1EC7032A-6BC4-4B8D-88CF-06EB7EC85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928" y="2306130"/>
            <a:ext cx="21907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69">
            <a:extLst>
              <a:ext uri="{FF2B5EF4-FFF2-40B4-BE49-F238E27FC236}">
                <a16:creationId xmlns:a16="http://schemas.microsoft.com/office/drawing/2014/main" id="{7CBC38BF-49C4-4E8A-857C-D896CC034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5084" y="2554512"/>
            <a:ext cx="1812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CO" sz="1600" b="1" dirty="0">
                <a:solidFill>
                  <a:srgbClr val="F42F63"/>
                </a:solidFill>
                <a:latin typeface="Work Sans" panose="00000500000000000000" pitchFamily="2" charset="0"/>
                <a:cs typeface="Leelawadee UI" panose="020B0502040204020203" pitchFamily="34" charset="-34"/>
              </a:rPr>
              <a:t>PROCESOS</a:t>
            </a:r>
            <a:endParaRPr lang="es-CO" altLang="es-CO" sz="1600" b="1" dirty="0">
              <a:solidFill>
                <a:srgbClr val="F42F63"/>
              </a:solidFill>
              <a:latin typeface="Work Sans" panose="00000500000000000000" pitchFamily="2" charset="0"/>
              <a:cs typeface="Leelawadee UI" panose="020B0502040204020203" pitchFamily="34" charset="-34"/>
            </a:endParaRPr>
          </a:p>
        </p:txBody>
      </p:sp>
      <p:sp>
        <p:nvSpPr>
          <p:cNvPr id="26" name="Rectángulo redondeado 1">
            <a:extLst>
              <a:ext uri="{FF2B5EF4-FFF2-40B4-BE49-F238E27FC236}">
                <a16:creationId xmlns:a16="http://schemas.microsoft.com/office/drawing/2014/main" id="{0FAEF05B-FF5C-46ED-9B47-D09177BF8824}"/>
              </a:ext>
            </a:extLst>
          </p:cNvPr>
          <p:cNvSpPr/>
          <p:nvPr/>
        </p:nvSpPr>
        <p:spPr>
          <a:xfrm>
            <a:off x="1671965" y="3471698"/>
            <a:ext cx="3708000" cy="1008000"/>
          </a:xfrm>
          <a:prstGeom prst="roundRect">
            <a:avLst>
              <a:gd name="adj" fmla="val 5368"/>
            </a:avLst>
          </a:prstGeom>
          <a:solidFill>
            <a:schemeClr val="bg1"/>
          </a:solidFill>
          <a:ln w="2857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es-CO" sz="1400" dirty="0">
              <a:solidFill>
                <a:schemeClr val="tx1"/>
              </a:solidFill>
              <a:latin typeface="Work Sans" panose="00000500000000000000" pitchFamily="2" charset="0"/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400" dirty="0">
                <a:solidFill>
                  <a:schemeClr val="tx1"/>
                </a:solidFill>
                <a:latin typeface="Work Sans" panose="00000500000000000000" pitchFamily="2" charset="0"/>
              </a:rPr>
              <a:t>Variables que identifiquen las carencias que busca transformar el programa.</a:t>
            </a:r>
          </a:p>
        </p:txBody>
      </p:sp>
      <p:sp>
        <p:nvSpPr>
          <p:cNvPr id="27" name="Rectángulo redondeado 33">
            <a:extLst>
              <a:ext uri="{FF2B5EF4-FFF2-40B4-BE49-F238E27FC236}">
                <a16:creationId xmlns:a16="http://schemas.microsoft.com/office/drawing/2014/main" id="{0C7FA8EC-9A7B-457A-BC45-AFCE91CE9D1C}"/>
              </a:ext>
            </a:extLst>
          </p:cNvPr>
          <p:cNvSpPr/>
          <p:nvPr/>
        </p:nvSpPr>
        <p:spPr>
          <a:xfrm>
            <a:off x="6573876" y="3471698"/>
            <a:ext cx="3708000" cy="1008000"/>
          </a:xfrm>
          <a:prstGeom prst="roundRect">
            <a:avLst>
              <a:gd name="adj" fmla="val 5368"/>
            </a:avLst>
          </a:prstGeom>
          <a:solidFill>
            <a:schemeClr val="bg1"/>
          </a:solidFill>
          <a:ln w="2857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es-CO" sz="1400" dirty="0">
              <a:solidFill>
                <a:schemeClr val="tx1"/>
              </a:solidFill>
              <a:latin typeface="Work Sans" panose="00000500000000000000" pitchFamily="2" charset="0"/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400" dirty="0">
                <a:solidFill>
                  <a:schemeClr val="tx1"/>
                </a:solidFill>
                <a:latin typeface="Work Sans" panose="00000500000000000000" pitchFamily="2" charset="0"/>
              </a:rPr>
              <a:t>Llegar a la población pobre y vulnerable en los territorios seleccionados. </a:t>
            </a:r>
          </a:p>
        </p:txBody>
      </p:sp>
      <p:sp>
        <p:nvSpPr>
          <p:cNvPr id="28" name="Rectángulo redondeado 54">
            <a:extLst>
              <a:ext uri="{FF2B5EF4-FFF2-40B4-BE49-F238E27FC236}">
                <a16:creationId xmlns:a16="http://schemas.microsoft.com/office/drawing/2014/main" id="{62941906-CABE-4F8B-9866-E217AC766862}"/>
              </a:ext>
            </a:extLst>
          </p:cNvPr>
          <p:cNvSpPr/>
          <p:nvPr/>
        </p:nvSpPr>
        <p:spPr>
          <a:xfrm>
            <a:off x="2205974" y="3250067"/>
            <a:ext cx="2935705" cy="504000"/>
          </a:xfrm>
          <a:prstGeom prst="round2DiagRect">
            <a:avLst/>
          </a:prstGeom>
          <a:solidFill>
            <a:srgbClr val="7BABDF">
              <a:shade val="30000"/>
              <a:satMod val="11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chemeClr val="bg1"/>
                </a:solidFill>
                <a:latin typeface="Work Sans" panose="00000500000000000000" pitchFamily="2" charset="0"/>
              </a:rPr>
              <a:t>Focalización Territorial </a:t>
            </a:r>
            <a:endParaRPr lang="es-CO" sz="1400" dirty="0">
              <a:solidFill>
                <a:schemeClr val="bg1"/>
              </a:solidFill>
              <a:latin typeface="Work Sans" panose="00000500000000000000" pitchFamily="2" charset="0"/>
            </a:endParaRPr>
          </a:p>
        </p:txBody>
      </p:sp>
      <p:sp>
        <p:nvSpPr>
          <p:cNvPr id="29" name="Rectángulo redondeado 54">
            <a:extLst>
              <a:ext uri="{FF2B5EF4-FFF2-40B4-BE49-F238E27FC236}">
                <a16:creationId xmlns:a16="http://schemas.microsoft.com/office/drawing/2014/main" id="{6EDAFFCF-6D0D-4A3E-ADC6-2291BBE29B23}"/>
              </a:ext>
            </a:extLst>
          </p:cNvPr>
          <p:cNvSpPr/>
          <p:nvPr/>
        </p:nvSpPr>
        <p:spPr>
          <a:xfrm>
            <a:off x="7073876" y="3250067"/>
            <a:ext cx="2935705" cy="504000"/>
          </a:xfrm>
          <a:prstGeom prst="round2DiagRect">
            <a:avLst/>
          </a:prstGeom>
          <a:solidFill>
            <a:srgbClr val="7BABDF">
              <a:shade val="30000"/>
              <a:satMod val="11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>
                <a:solidFill>
                  <a:schemeClr val="bg1"/>
                </a:solidFill>
                <a:latin typeface="Work Sans" panose="00000500000000000000" pitchFamily="2" charset="0"/>
              </a:rPr>
              <a:t>Focalización Poblacional </a:t>
            </a:r>
            <a:endParaRPr lang="es-CO" sz="1400" dirty="0">
              <a:solidFill>
                <a:schemeClr val="bg1"/>
              </a:solidFill>
              <a:latin typeface="Work Sans" panose="00000500000000000000" pitchFamily="2" charset="0"/>
            </a:endParaRPr>
          </a:p>
        </p:txBody>
      </p:sp>
      <p:sp>
        <p:nvSpPr>
          <p:cNvPr id="30" name="Rectángulo redondeado 1">
            <a:extLst>
              <a:ext uri="{FF2B5EF4-FFF2-40B4-BE49-F238E27FC236}">
                <a16:creationId xmlns:a16="http://schemas.microsoft.com/office/drawing/2014/main" id="{6CC76455-23E3-4EC2-8F5A-74F3560E5DC3}"/>
              </a:ext>
            </a:extLst>
          </p:cNvPr>
          <p:cNvSpPr/>
          <p:nvPr/>
        </p:nvSpPr>
        <p:spPr>
          <a:xfrm>
            <a:off x="3126333" y="1000832"/>
            <a:ext cx="7812000" cy="1096962"/>
          </a:xfrm>
          <a:prstGeom prst="roundRect">
            <a:avLst>
              <a:gd name="adj" fmla="val 2121"/>
            </a:avLst>
          </a:prstGeom>
          <a:solidFill>
            <a:schemeClr val="bg1"/>
          </a:solidFill>
          <a:ln w="2857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400" dirty="0">
                <a:solidFill>
                  <a:schemeClr val="tx1"/>
                </a:solidFill>
                <a:latin typeface="Work Sans" panose="00000500000000000000" pitchFamily="2" charset="0"/>
              </a:rPr>
              <a:t>La focalización se estableció en el </a:t>
            </a:r>
            <a:r>
              <a:rPr lang="es-E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anose="00000500000000000000" pitchFamily="2" charset="0"/>
              </a:rPr>
              <a:t>Plan Nacional de Desarrollo “Pacto por Colombia, Pacto por la Equidad 2018-2022” </a:t>
            </a:r>
            <a:r>
              <a:rPr lang="es-ES" sz="1400" dirty="0">
                <a:solidFill>
                  <a:schemeClr val="tx1"/>
                </a:solidFill>
                <a:latin typeface="Work Sans" panose="00000500000000000000" pitchFamily="2" charset="0"/>
              </a:rPr>
              <a:t>como eje de la política social por tener como finalidad </a:t>
            </a:r>
            <a:r>
              <a:rPr lang="es-ES" sz="1400" b="1" dirty="0">
                <a:solidFill>
                  <a:schemeClr val="tx1"/>
                </a:solidFill>
                <a:latin typeface="Work Sans" panose="00000500000000000000" pitchFamily="2" charset="0"/>
              </a:rPr>
              <a:t>garantizar que el gasto social se asigne a los grupos de población más pobre y vulnerable</a:t>
            </a:r>
            <a:r>
              <a:rPr lang="es-ES" sz="1400" dirty="0">
                <a:solidFill>
                  <a:schemeClr val="tx1"/>
                </a:solidFill>
                <a:latin typeface="Work Sans" panose="00000500000000000000" pitchFamily="2" charset="0"/>
              </a:rPr>
              <a:t>.. </a:t>
            </a:r>
            <a:r>
              <a:rPr lang="es-ES" sz="800" dirty="0">
                <a:solidFill>
                  <a:schemeClr val="bg1">
                    <a:lumMod val="65000"/>
                  </a:schemeClr>
                </a:solidFill>
                <a:latin typeface="Work Sans" panose="00000500000000000000" pitchFamily="2" charset="0"/>
              </a:rPr>
              <a:t>(Ley 715 de 2001 Art.94 / Ley 1176 de 2007 Art.24)</a:t>
            </a:r>
          </a:p>
        </p:txBody>
      </p:sp>
      <p:grpSp>
        <p:nvGrpSpPr>
          <p:cNvPr id="32" name="Grupo 38">
            <a:extLst>
              <a:ext uri="{FF2B5EF4-FFF2-40B4-BE49-F238E27FC236}">
                <a16:creationId xmlns:a16="http://schemas.microsoft.com/office/drawing/2014/main" id="{38AECA7B-9EA2-4B86-AB81-FEC6450CD82E}"/>
              </a:ext>
            </a:extLst>
          </p:cNvPr>
          <p:cNvGrpSpPr>
            <a:grpSpLocks/>
          </p:cNvGrpSpPr>
          <p:nvPr/>
        </p:nvGrpSpPr>
        <p:grpSpPr bwMode="auto">
          <a:xfrm>
            <a:off x="690937" y="833212"/>
            <a:ext cx="1308655" cy="2529912"/>
            <a:chOff x="2499973" y="950765"/>
            <a:chExt cx="1972406" cy="4768734"/>
          </a:xfrm>
        </p:grpSpPr>
        <p:pic>
          <p:nvPicPr>
            <p:cNvPr id="33" name="Picture 2" descr="Hombre De Negocios Muestra Signo Bien Y Mujer De Negocios Tiene Lista De  Verificación, Personajes De Dibujos Animados. Sonriente Hombre De Negocios  Y Empresaria En Ropa De Oficina. Ilustración De Vectores Aislado">
              <a:extLst>
                <a:ext uri="{FF2B5EF4-FFF2-40B4-BE49-F238E27FC236}">
                  <a16:creationId xmlns:a16="http://schemas.microsoft.com/office/drawing/2014/main" id="{C2F45229-42BB-4DDB-8491-86229DF3ED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787" b="2763"/>
            <a:stretch>
              <a:fillRect/>
            </a:stretch>
          </p:blipFill>
          <p:spPr bwMode="auto">
            <a:xfrm flipH="1">
              <a:off x="2499973" y="950765"/>
              <a:ext cx="1972406" cy="476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" descr="Prosperidad Social - Gobierno de Colombia">
              <a:extLst>
                <a:ext uri="{FF2B5EF4-FFF2-40B4-BE49-F238E27FC236}">
                  <a16:creationId xmlns:a16="http://schemas.microsoft.com/office/drawing/2014/main" id="{EE2ACAB0-20A6-41D4-8C7F-D46B25BCD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85" t="41272" r="3706" b="40115"/>
            <a:stretch>
              <a:fillRect/>
            </a:stretch>
          </p:blipFill>
          <p:spPr bwMode="auto">
            <a:xfrm>
              <a:off x="2875653" y="2672016"/>
              <a:ext cx="309316" cy="108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" name="Picture 4" descr="Ovalos: imágenes, fotos de stock y vectores | Shutterstock">
            <a:extLst>
              <a:ext uri="{FF2B5EF4-FFF2-40B4-BE49-F238E27FC236}">
                <a16:creationId xmlns:a16="http://schemas.microsoft.com/office/drawing/2014/main" id="{7DB156E4-5EE8-431A-973C-1BBC53E4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08" y="723359"/>
            <a:ext cx="147002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CuadroTexto 67">
            <a:extLst>
              <a:ext uri="{FF2B5EF4-FFF2-40B4-BE49-F238E27FC236}">
                <a16:creationId xmlns:a16="http://schemas.microsoft.com/office/drawing/2014/main" id="{18550F21-B277-43B2-9BC6-0102709BC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795" y="974184"/>
            <a:ext cx="18113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CO" sz="1600" b="1" dirty="0">
                <a:solidFill>
                  <a:srgbClr val="F42F63"/>
                </a:solidFill>
                <a:latin typeface="Work Sans" panose="00000500000000000000" pitchFamily="2" charset="0"/>
                <a:cs typeface="Leelawadee UI" panose="020B0502040204020203" pitchFamily="34" charset="-34"/>
              </a:rPr>
              <a:t>¿QUÉ ES?</a:t>
            </a:r>
            <a:endParaRPr lang="es-CO" altLang="es-CO" sz="1600" b="1" dirty="0">
              <a:solidFill>
                <a:srgbClr val="F42F63"/>
              </a:solidFill>
              <a:latin typeface="Work Sans" panose="00000500000000000000" pitchFamily="2" charset="0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0801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747D590-7B45-4BF6-A363-9FF3F9ADFC5D}"/>
              </a:ext>
            </a:extLst>
          </p:cNvPr>
          <p:cNvSpPr txBox="1">
            <a:spLocks/>
          </p:cNvSpPr>
          <p:nvPr/>
        </p:nvSpPr>
        <p:spPr>
          <a:xfrm>
            <a:off x="349250" y="20638"/>
            <a:ext cx="11842750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s-ES_tradnl"/>
            </a:defPPr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solidFill>
                  <a:schemeClr val="bg1">
                    <a:lumMod val="85000"/>
                  </a:schemeClr>
                </a:solidFill>
                <a:latin typeface="Work Sans" panose="00000500000000000000" pitchFamily="2" charset="0"/>
              </a:rPr>
              <a:t>Etapas de la Focalización </a:t>
            </a:r>
            <a:endParaRPr lang="es-ES" sz="3200" dirty="0">
              <a:latin typeface="Work Sans" panose="00000500000000000000" pitchFamily="2" charset="0"/>
            </a:endParaRPr>
          </a:p>
        </p:txBody>
      </p:sp>
      <p:grpSp>
        <p:nvGrpSpPr>
          <p:cNvPr id="20483" name="Grupo 27">
            <a:extLst>
              <a:ext uri="{FF2B5EF4-FFF2-40B4-BE49-F238E27FC236}">
                <a16:creationId xmlns:a16="http://schemas.microsoft.com/office/drawing/2014/main" id="{F24DB892-14DA-49ED-824E-76A5BD3E68BC}"/>
              </a:ext>
            </a:extLst>
          </p:cNvPr>
          <p:cNvGrpSpPr>
            <a:grpSpLocks/>
          </p:cNvGrpSpPr>
          <p:nvPr/>
        </p:nvGrpSpPr>
        <p:grpSpPr bwMode="auto">
          <a:xfrm>
            <a:off x="2607364" y="763588"/>
            <a:ext cx="608013" cy="736600"/>
            <a:chOff x="1267723" y="1446464"/>
            <a:chExt cx="734190" cy="796396"/>
          </a:xfrm>
        </p:grpSpPr>
        <p:sp>
          <p:nvSpPr>
            <p:cNvPr id="29" name="20 Elipse">
              <a:extLst>
                <a:ext uri="{FF2B5EF4-FFF2-40B4-BE49-F238E27FC236}">
                  <a16:creationId xmlns:a16="http://schemas.microsoft.com/office/drawing/2014/main" id="{B3A5CA50-9321-45CE-AFF6-8FA69E7E0A3A}"/>
                </a:ext>
              </a:extLst>
            </p:cNvPr>
            <p:cNvSpPr/>
            <p:nvPr/>
          </p:nvSpPr>
          <p:spPr bwMode="auto">
            <a:xfrm>
              <a:off x="1290726" y="1446464"/>
              <a:ext cx="699685" cy="65393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CO" kern="0">
                <a:solidFill>
                  <a:prstClr val="white"/>
                </a:solidFill>
                <a:latin typeface="Work Sans" panose="00000500000000000000" pitchFamily="2" charset="0"/>
              </a:endParaRPr>
            </a:p>
          </p:txBody>
        </p:sp>
        <p:sp>
          <p:nvSpPr>
            <p:cNvPr id="30" name="21 Elipse">
              <a:extLst>
                <a:ext uri="{FF2B5EF4-FFF2-40B4-BE49-F238E27FC236}">
                  <a16:creationId xmlns:a16="http://schemas.microsoft.com/office/drawing/2014/main" id="{7CBB6F4C-6BEC-4B8F-A2E0-6C7DA8EB0D02}"/>
                </a:ext>
              </a:extLst>
            </p:cNvPr>
            <p:cNvSpPr/>
            <p:nvPr/>
          </p:nvSpPr>
          <p:spPr bwMode="auto">
            <a:xfrm>
              <a:off x="1361654" y="1525417"/>
              <a:ext cx="553996" cy="50118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CO" kern="0">
                <a:solidFill>
                  <a:prstClr val="white"/>
                </a:solidFill>
                <a:latin typeface="Work Sans" panose="00000500000000000000" pitchFamily="2" charset="0"/>
              </a:endParaRPr>
            </a:p>
          </p:txBody>
        </p:sp>
        <p:sp>
          <p:nvSpPr>
            <p:cNvPr id="31" name="19 CuadroTexto">
              <a:extLst>
                <a:ext uri="{FF2B5EF4-FFF2-40B4-BE49-F238E27FC236}">
                  <a16:creationId xmlns:a16="http://schemas.microsoft.com/office/drawing/2014/main" id="{EADAC870-5EEC-4F4D-8994-7A396E1AF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7723" y="1477359"/>
              <a:ext cx="734190" cy="76550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800" b="1" ker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ork Sans" panose="00000500000000000000" pitchFamily="2" charset="0"/>
                </a:rPr>
                <a:t>1</a:t>
              </a:r>
            </a:p>
            <a:p>
              <a:pPr algn="ctr" defTabSz="457200">
                <a:defRPr/>
              </a:pPr>
              <a:endParaRPr lang="es-CO" sz="12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anose="00000500000000000000" pitchFamily="2" charset="0"/>
              </a:endParaRPr>
            </a:p>
          </p:txBody>
        </p:sp>
      </p:grpSp>
      <p:sp>
        <p:nvSpPr>
          <p:cNvPr id="32" name="Rectángulo redondeado 54">
            <a:extLst>
              <a:ext uri="{FF2B5EF4-FFF2-40B4-BE49-F238E27FC236}">
                <a16:creationId xmlns:a16="http://schemas.microsoft.com/office/drawing/2014/main" id="{E574FB0D-8247-4480-816B-CBAF256E9C49}"/>
              </a:ext>
            </a:extLst>
          </p:cNvPr>
          <p:cNvSpPr/>
          <p:nvPr/>
        </p:nvSpPr>
        <p:spPr>
          <a:xfrm>
            <a:off x="7601309" y="1503888"/>
            <a:ext cx="1908000" cy="432000"/>
          </a:xfrm>
          <a:prstGeom prst="chevron">
            <a:avLst>
              <a:gd name="adj" fmla="val 20465"/>
            </a:avLst>
          </a:prstGeom>
          <a:solidFill>
            <a:schemeClr val="accent5">
              <a:lumMod val="50000"/>
            </a:schemeClr>
          </a:solidFill>
          <a:ln>
            <a:noFill/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>
                <a:solidFill>
                  <a:schemeClr val="bg1"/>
                </a:solidFill>
                <a:latin typeface="Work Sans" panose="00000500000000000000" pitchFamily="2" charset="0"/>
              </a:rPr>
              <a:t>SELECCIÓN</a:t>
            </a:r>
            <a:endParaRPr lang="es-CO" sz="1400" b="1">
              <a:solidFill>
                <a:schemeClr val="bg1"/>
              </a:solidFill>
              <a:latin typeface="Work Sans" panose="00000500000000000000" pitchFamily="2" charset="0"/>
            </a:endParaRPr>
          </a:p>
        </p:txBody>
      </p:sp>
      <p:sp>
        <p:nvSpPr>
          <p:cNvPr id="33" name="Rectángulo redondeado 54">
            <a:extLst>
              <a:ext uri="{FF2B5EF4-FFF2-40B4-BE49-F238E27FC236}">
                <a16:creationId xmlns:a16="http://schemas.microsoft.com/office/drawing/2014/main" id="{A76526B5-AE5E-4043-9FE4-BBC28BB3B9B2}"/>
              </a:ext>
            </a:extLst>
          </p:cNvPr>
          <p:cNvSpPr/>
          <p:nvPr/>
        </p:nvSpPr>
        <p:spPr>
          <a:xfrm>
            <a:off x="2096272" y="1503888"/>
            <a:ext cx="1908000" cy="432000"/>
          </a:xfrm>
          <a:prstGeom prst="chevron">
            <a:avLst>
              <a:gd name="adj" fmla="val 20465"/>
            </a:avLst>
          </a:prstGeom>
          <a:solidFill>
            <a:schemeClr val="accent5">
              <a:lumMod val="50000"/>
            </a:schemeClr>
          </a:solidFill>
          <a:ln>
            <a:noFill/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latin typeface="Work Sans" panose="00000500000000000000" pitchFamily="2" charset="0"/>
              </a:rPr>
              <a:t>IDENTIFICACIÓN</a:t>
            </a:r>
            <a:endParaRPr lang="es-CO" sz="1400" dirty="0">
              <a:solidFill>
                <a:schemeClr val="bg1"/>
              </a:solidFill>
              <a:latin typeface="Work Sans" panose="00000500000000000000" pitchFamily="2" charset="0"/>
            </a:endParaRPr>
          </a:p>
        </p:txBody>
      </p:sp>
      <p:grpSp>
        <p:nvGrpSpPr>
          <p:cNvPr id="20493" name="Grupo 34">
            <a:extLst>
              <a:ext uri="{FF2B5EF4-FFF2-40B4-BE49-F238E27FC236}">
                <a16:creationId xmlns:a16="http://schemas.microsoft.com/office/drawing/2014/main" id="{B87D6024-B133-4004-8373-0F9EC82FE590}"/>
              </a:ext>
            </a:extLst>
          </p:cNvPr>
          <p:cNvGrpSpPr>
            <a:grpSpLocks/>
          </p:cNvGrpSpPr>
          <p:nvPr/>
        </p:nvGrpSpPr>
        <p:grpSpPr bwMode="auto">
          <a:xfrm>
            <a:off x="8315462" y="763588"/>
            <a:ext cx="608013" cy="736600"/>
            <a:chOff x="1267723" y="1446464"/>
            <a:chExt cx="734190" cy="796396"/>
          </a:xfrm>
        </p:grpSpPr>
        <p:sp>
          <p:nvSpPr>
            <p:cNvPr id="37" name="20 Elipse">
              <a:extLst>
                <a:ext uri="{FF2B5EF4-FFF2-40B4-BE49-F238E27FC236}">
                  <a16:creationId xmlns:a16="http://schemas.microsoft.com/office/drawing/2014/main" id="{69E2AFC7-6920-4B16-9CB6-0020FE520B35}"/>
                </a:ext>
              </a:extLst>
            </p:cNvPr>
            <p:cNvSpPr/>
            <p:nvPr/>
          </p:nvSpPr>
          <p:spPr bwMode="auto">
            <a:xfrm>
              <a:off x="1290726" y="1446464"/>
              <a:ext cx="699685" cy="6539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CO" kern="0">
                <a:solidFill>
                  <a:prstClr val="white"/>
                </a:solidFill>
                <a:latin typeface="Work Sans" panose="00000500000000000000" pitchFamily="2" charset="0"/>
              </a:endParaRPr>
            </a:p>
          </p:txBody>
        </p:sp>
        <p:sp>
          <p:nvSpPr>
            <p:cNvPr id="38" name="21 Elipse">
              <a:extLst>
                <a:ext uri="{FF2B5EF4-FFF2-40B4-BE49-F238E27FC236}">
                  <a16:creationId xmlns:a16="http://schemas.microsoft.com/office/drawing/2014/main" id="{89005063-8380-4FD4-BCA1-316A6F144104}"/>
                </a:ext>
              </a:extLst>
            </p:cNvPr>
            <p:cNvSpPr/>
            <p:nvPr/>
          </p:nvSpPr>
          <p:spPr bwMode="auto">
            <a:xfrm>
              <a:off x="1361654" y="1525417"/>
              <a:ext cx="553996" cy="50118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CO" kern="0">
                <a:solidFill>
                  <a:prstClr val="white"/>
                </a:solidFill>
                <a:latin typeface="Work Sans" panose="00000500000000000000" pitchFamily="2" charset="0"/>
              </a:endParaRPr>
            </a:p>
          </p:txBody>
        </p:sp>
        <p:sp>
          <p:nvSpPr>
            <p:cNvPr id="39" name="19 CuadroTexto">
              <a:extLst>
                <a:ext uri="{FF2B5EF4-FFF2-40B4-BE49-F238E27FC236}">
                  <a16:creationId xmlns:a16="http://schemas.microsoft.com/office/drawing/2014/main" id="{6A6CB751-49EA-4356-9163-58EBAFB5D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7723" y="1477359"/>
              <a:ext cx="734190" cy="76550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800" b="1" ker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ork Sans" panose="00000500000000000000" pitchFamily="2" charset="0"/>
                </a:rPr>
                <a:t>2</a:t>
              </a:r>
            </a:p>
            <a:p>
              <a:pPr algn="ctr" defTabSz="457200">
                <a:defRPr/>
              </a:pPr>
              <a:endParaRPr lang="es-CO" sz="12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anose="00000500000000000000" pitchFamily="2" charset="0"/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1214E118-B8AD-48F8-81D4-26C01BFAF784}"/>
              </a:ext>
            </a:extLst>
          </p:cNvPr>
          <p:cNvGrpSpPr/>
          <p:nvPr/>
        </p:nvGrpSpPr>
        <p:grpSpPr>
          <a:xfrm>
            <a:off x="5743829" y="836613"/>
            <a:ext cx="282209" cy="5400000"/>
            <a:chOff x="6114093" y="4573558"/>
            <a:chExt cx="182278" cy="820975"/>
          </a:xfrm>
          <a:solidFill>
            <a:schemeClr val="accent1">
              <a:lumMod val="75000"/>
            </a:schemeClr>
          </a:solidFill>
        </p:grpSpPr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D52E6ACE-BF28-484C-B836-A4DB7DB44872}"/>
                </a:ext>
              </a:extLst>
            </p:cNvPr>
            <p:cNvCxnSpPr/>
            <p:nvPr/>
          </p:nvCxnSpPr>
          <p:spPr>
            <a:xfrm flipV="1">
              <a:off x="6209907" y="4573558"/>
              <a:ext cx="0" cy="78194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strella de 8 puntas 74">
              <a:extLst>
                <a:ext uri="{FF2B5EF4-FFF2-40B4-BE49-F238E27FC236}">
                  <a16:creationId xmlns:a16="http://schemas.microsoft.com/office/drawing/2014/main" id="{F541D4BB-0B25-4A9E-B665-D5048A58E949}"/>
                </a:ext>
              </a:extLst>
            </p:cNvPr>
            <p:cNvSpPr/>
            <p:nvPr/>
          </p:nvSpPr>
          <p:spPr>
            <a:xfrm>
              <a:off x="6114093" y="5365459"/>
              <a:ext cx="182278" cy="29074"/>
            </a:xfrm>
            <a:prstGeom prst="star8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Work Sans" panose="00000500000000000000" pitchFamily="2" charset="0"/>
              </a:endParaRPr>
            </a:p>
          </p:txBody>
        </p:sp>
      </p:grpSp>
      <p:sp>
        <p:nvSpPr>
          <p:cNvPr id="50" name="Rectángulo redondeado 54">
            <a:extLst>
              <a:ext uri="{FF2B5EF4-FFF2-40B4-BE49-F238E27FC236}">
                <a16:creationId xmlns:a16="http://schemas.microsoft.com/office/drawing/2014/main" id="{17639818-8223-46DF-A55A-671FBD4FA53D}"/>
              </a:ext>
            </a:extLst>
          </p:cNvPr>
          <p:cNvSpPr/>
          <p:nvPr/>
        </p:nvSpPr>
        <p:spPr>
          <a:xfrm>
            <a:off x="1545327" y="2094221"/>
            <a:ext cx="3024000" cy="944563"/>
          </a:xfrm>
          <a:prstGeom prst="round2Diag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accent1">
                    <a:lumMod val="50000"/>
                  </a:schemeClr>
                </a:solidFill>
                <a:latin typeface="Work Sans" panose="00000500000000000000" pitchFamily="2" charset="0"/>
              </a:rPr>
              <a:t>Características que debe abarcar el instrumento para la correcta selección de los beneficiarios.</a:t>
            </a:r>
          </a:p>
        </p:txBody>
      </p:sp>
      <p:sp>
        <p:nvSpPr>
          <p:cNvPr id="51" name="Rectángulo redondeado 54">
            <a:extLst>
              <a:ext uri="{FF2B5EF4-FFF2-40B4-BE49-F238E27FC236}">
                <a16:creationId xmlns:a16="http://schemas.microsoft.com/office/drawing/2014/main" id="{8BB67C51-4283-476C-AF0A-C82FD6BC9A8C}"/>
              </a:ext>
            </a:extLst>
          </p:cNvPr>
          <p:cNvSpPr/>
          <p:nvPr/>
        </p:nvSpPr>
        <p:spPr>
          <a:xfrm>
            <a:off x="6977200" y="2094221"/>
            <a:ext cx="3024000" cy="944563"/>
          </a:xfrm>
          <a:prstGeom prst="round2Diag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accent1">
                    <a:lumMod val="50000"/>
                  </a:schemeClr>
                </a:solidFill>
                <a:latin typeface="Work Sans" panose="00000500000000000000" pitchFamily="2" charset="0"/>
              </a:rPr>
              <a:t>Se determinan los criterios para la entrada o salida de un programa. En algunos casos se prioriza la población dada sus condiciones.</a:t>
            </a:r>
          </a:p>
        </p:txBody>
      </p:sp>
      <p:sp>
        <p:nvSpPr>
          <p:cNvPr id="20500" name="Rectángulo 52">
            <a:extLst>
              <a:ext uri="{FF2B5EF4-FFF2-40B4-BE49-F238E27FC236}">
                <a16:creationId xmlns:a16="http://schemas.microsoft.com/office/drawing/2014/main" id="{F172E704-F403-44A3-88A0-81551A79C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766" y="3378377"/>
            <a:ext cx="28019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63625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altLang="es-CO" sz="1200" dirty="0">
                <a:latin typeface="Work Sans" panose="00000500000000000000" pitchFamily="2" charset="0"/>
              </a:rPr>
              <a:t>Focalización individual.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1200" dirty="0">
              <a:latin typeface="Work Sans" panose="000005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altLang="es-CO" sz="1200" dirty="0">
                <a:latin typeface="Work Sans" panose="00000500000000000000" pitchFamily="2" charset="0"/>
              </a:rPr>
              <a:t>Focalización por categorías.</a:t>
            </a:r>
          </a:p>
          <a:p>
            <a:pPr marL="892175" indent="0" algn="just" eaLnBrk="1" hangingPunct="1"/>
            <a:endParaRPr lang="es-CO" sz="1200" dirty="0">
              <a:latin typeface="Work Sans" panose="000005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1200" dirty="0">
              <a:latin typeface="Work Sans" panose="00000500000000000000" pitchFamily="2" charset="0"/>
            </a:endParaRPr>
          </a:p>
          <a:p>
            <a:pPr marL="892175" indent="0" eaLnBrk="1" hangingPunct="1"/>
            <a:endParaRPr lang="es-CO" altLang="es-CO" sz="1200" dirty="0">
              <a:latin typeface="Work Sans" panose="00000500000000000000" pitchFamily="2" charset="0"/>
            </a:endParaRPr>
          </a:p>
        </p:txBody>
      </p:sp>
      <p:pic>
        <p:nvPicPr>
          <p:cNvPr id="20501" name="Picture 18" descr="Japón, Reunión, Comité imagen png - imagen transparente descarga ...">
            <a:extLst>
              <a:ext uri="{FF2B5EF4-FFF2-40B4-BE49-F238E27FC236}">
                <a16:creationId xmlns:a16="http://schemas.microsoft.com/office/drawing/2014/main" id="{803B1E7F-9C83-4240-812B-3644BE72B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68" y="3197117"/>
            <a:ext cx="1662458" cy="155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ángulo 54">
            <a:extLst>
              <a:ext uri="{FF2B5EF4-FFF2-40B4-BE49-F238E27FC236}">
                <a16:creationId xmlns:a16="http://schemas.microsoft.com/office/drawing/2014/main" id="{B2E140B1-99DE-4569-86E8-D7377C7E13AB}"/>
              </a:ext>
            </a:extLst>
          </p:cNvPr>
          <p:cNvSpPr/>
          <p:nvPr/>
        </p:nvSpPr>
        <p:spPr>
          <a:xfrm>
            <a:off x="8636137" y="3485748"/>
            <a:ext cx="19687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1200" dirty="0">
              <a:latin typeface="Work Sans" panose="00000500000000000000" pitchFamily="2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1200" dirty="0">
              <a:latin typeface="Work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200" dirty="0">
                <a:latin typeface="Work Sans" panose="00000500000000000000" pitchFamily="2" charset="0"/>
              </a:rPr>
              <a:t>Priorización territorial / poblacional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CO" sz="1200" dirty="0">
              <a:latin typeface="Work Sans" panose="00000500000000000000" pitchFamily="2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1200" dirty="0">
              <a:latin typeface="Work Sans" panose="00000500000000000000" pitchFamily="2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1200" dirty="0">
                <a:latin typeface="Work Sans" panose="00000500000000000000" pitchFamily="2" charset="0"/>
              </a:rPr>
              <a:t>Ubicación de potenciales beneficiarios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CO" sz="1200" dirty="0">
              <a:latin typeface="Work Sans" panose="00000500000000000000" pitchFamily="2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1200" dirty="0">
              <a:latin typeface="Work Sans" panose="00000500000000000000" pitchFamily="2" charset="0"/>
            </a:endParaRPr>
          </a:p>
        </p:txBody>
      </p:sp>
      <p:pic>
        <p:nvPicPr>
          <p:cNvPr id="20503" name="Imagen 55">
            <a:extLst>
              <a:ext uri="{FF2B5EF4-FFF2-40B4-BE49-F238E27FC236}">
                <a16:creationId xmlns:a16="http://schemas.microsoft.com/office/drawing/2014/main" id="{2614A7C4-EE87-4526-AB20-9DCA68AD4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51" y="3520744"/>
            <a:ext cx="1626923" cy="11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Imagen 59">
            <a:extLst>
              <a:ext uri="{FF2B5EF4-FFF2-40B4-BE49-F238E27FC236}">
                <a16:creationId xmlns:a16="http://schemas.microsoft.com/office/drawing/2014/main" id="{3320AE9B-DE7B-4D35-90A0-130047BD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46" y="4816798"/>
            <a:ext cx="1603595" cy="131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9" name="CuadroTexto 12">
            <a:extLst>
              <a:ext uri="{FF2B5EF4-FFF2-40B4-BE49-F238E27FC236}">
                <a16:creationId xmlns:a16="http://schemas.microsoft.com/office/drawing/2014/main" id="{02ABFD06-0E7B-4614-B52F-AFC294316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6600825"/>
            <a:ext cx="7204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CO" sz="700">
                <a:latin typeface="Work Sans" panose="00000500000000000000" pitchFamily="2" charset="0"/>
              </a:rPr>
              <a:t>Fuente: Documento Conpes Social 100 –LINEAMIENTOS PARA LA FOCALIZACION DEL GASTO PUBLICO SOCIAL / Junio 2019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488D6A8C-B909-4E18-B73C-7652B1A74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368" y="5055085"/>
            <a:ext cx="35869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63625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es-CO" sz="1200" dirty="0">
              <a:latin typeface="Work Sans" panose="000005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2" charset="0"/>
              </a:rPr>
              <a:t>Planteamiento de indicadores relevantes.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2" charset="0"/>
              </a:rPr>
              <a:t>Definición de criterios territoriales y/o poblacionales.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1200" dirty="0">
              <a:latin typeface="Work Sans" panose="00000500000000000000" pitchFamily="2" charset="0"/>
            </a:endParaRPr>
          </a:p>
          <a:p>
            <a:pPr marL="892175" indent="0" eaLnBrk="1" hangingPunct="1"/>
            <a:endParaRPr lang="es-CO" altLang="es-CO" sz="1200" dirty="0">
              <a:latin typeface="Work Sans" panose="00000500000000000000" pitchFamily="2" charset="0"/>
            </a:endParaRPr>
          </a:p>
        </p:txBody>
      </p:sp>
      <p:sp>
        <p:nvSpPr>
          <p:cNvPr id="54" name="Rectángulo 60">
            <a:extLst>
              <a:ext uri="{FF2B5EF4-FFF2-40B4-BE49-F238E27FC236}">
                <a16:creationId xmlns:a16="http://schemas.microsoft.com/office/drawing/2014/main" id="{14920AE3-BC13-48A1-A4E1-5ECB79F0B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390" y="3188494"/>
            <a:ext cx="2182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O" altLang="es-CO" sz="1200" b="1" dirty="0">
                <a:solidFill>
                  <a:srgbClr val="F42F63"/>
                </a:solidFill>
                <a:latin typeface="Work Sans" panose="00000500000000000000" pitchFamily="2" charset="0"/>
              </a:rPr>
              <a:t>Se debe tener en cuenta…</a:t>
            </a:r>
          </a:p>
        </p:txBody>
      </p:sp>
      <p:sp>
        <p:nvSpPr>
          <p:cNvPr id="56" name="Rectángulo 60">
            <a:extLst>
              <a:ext uri="{FF2B5EF4-FFF2-40B4-BE49-F238E27FC236}">
                <a16:creationId xmlns:a16="http://schemas.microsoft.com/office/drawing/2014/main" id="{D89FB648-0DEE-4795-903F-3B679B2B1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786" y="4916973"/>
            <a:ext cx="2182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O" altLang="es-CO" sz="1200" b="1" dirty="0">
                <a:solidFill>
                  <a:srgbClr val="F42F63"/>
                </a:solidFill>
                <a:latin typeface="Work Sans" panose="00000500000000000000" pitchFamily="2" charset="0"/>
              </a:rPr>
              <a:t>Se debe tener en cuenta…</a:t>
            </a:r>
          </a:p>
        </p:txBody>
      </p:sp>
    </p:spTree>
    <p:extLst>
      <p:ext uri="{BB962C8B-B14F-4D97-AF65-F5344CB8AC3E}">
        <p14:creationId xmlns:p14="http://schemas.microsoft.com/office/powerpoint/2010/main" val="12677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4A29DC5B-0AA1-4556-844A-CB7BFFD995C0}"/>
              </a:ext>
            </a:extLst>
          </p:cNvPr>
          <p:cNvSpPr/>
          <p:nvPr/>
        </p:nvSpPr>
        <p:spPr>
          <a:xfrm>
            <a:off x="422207" y="514071"/>
            <a:ext cx="8595957" cy="60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sz="4000" b="1" dirty="0">
                <a:solidFill>
                  <a:schemeClr val="accent5">
                    <a:lumMod val="75000"/>
                  </a:scheme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Programa </a:t>
            </a:r>
            <a:r>
              <a:rPr lang="es-CO" sz="4000" b="1" i="1" dirty="0">
                <a:solidFill>
                  <a:schemeClr val="accent5">
                    <a:lumMod val="75000"/>
                  </a:scheme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Emprende</a:t>
            </a:r>
            <a:r>
              <a:rPr lang="es-CO" sz="4000" b="1" dirty="0">
                <a:solidFill>
                  <a:schemeClr val="accent5">
                    <a:lumMod val="75000"/>
                  </a:scheme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: características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6E94A75-1EB0-4AF6-83D7-56F275673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554224"/>
              </p:ext>
            </p:extLst>
          </p:nvPr>
        </p:nvGraphicFramePr>
        <p:xfrm>
          <a:off x="710968" y="1859339"/>
          <a:ext cx="10312052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69456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747D590-7B45-4BF6-A363-9FF3F9ADFC5D}"/>
              </a:ext>
            </a:extLst>
          </p:cNvPr>
          <p:cNvSpPr txBox="1">
            <a:spLocks/>
          </p:cNvSpPr>
          <p:nvPr/>
        </p:nvSpPr>
        <p:spPr>
          <a:xfrm>
            <a:off x="349250" y="20638"/>
            <a:ext cx="11842750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s-ES_tradnl"/>
            </a:defPPr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solidFill>
                  <a:schemeClr val="bg1">
                    <a:lumMod val="85000"/>
                  </a:schemeClr>
                </a:solidFill>
                <a:latin typeface="Work Sans" panose="00000500000000000000" pitchFamily="2" charset="0"/>
              </a:rPr>
              <a:t>Etapas de la Focalización </a:t>
            </a:r>
            <a:endParaRPr lang="es-ES" sz="3200" dirty="0">
              <a:latin typeface="Work Sans" panose="00000500000000000000" pitchFamily="2" charset="0"/>
            </a:endParaRPr>
          </a:p>
        </p:txBody>
      </p:sp>
      <p:sp>
        <p:nvSpPr>
          <p:cNvPr id="34" name="Rectángulo redondeado 54">
            <a:extLst>
              <a:ext uri="{FF2B5EF4-FFF2-40B4-BE49-F238E27FC236}">
                <a16:creationId xmlns:a16="http://schemas.microsoft.com/office/drawing/2014/main" id="{01DAB46F-E03B-4496-B36F-D5DAADD1CBED}"/>
              </a:ext>
            </a:extLst>
          </p:cNvPr>
          <p:cNvSpPr/>
          <p:nvPr/>
        </p:nvSpPr>
        <p:spPr>
          <a:xfrm>
            <a:off x="2423662" y="1565002"/>
            <a:ext cx="1908000" cy="432000"/>
          </a:xfrm>
          <a:prstGeom prst="chevron">
            <a:avLst>
              <a:gd name="adj" fmla="val 20465"/>
            </a:avLst>
          </a:prstGeom>
          <a:solidFill>
            <a:schemeClr val="accent5">
              <a:lumMod val="50000"/>
            </a:schemeClr>
          </a:solidFill>
          <a:ln>
            <a:noFill/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>
                <a:solidFill>
                  <a:schemeClr val="bg1"/>
                </a:solidFill>
                <a:latin typeface="Work Sans" panose="00000500000000000000" pitchFamily="2" charset="0"/>
              </a:rPr>
              <a:t>ASIGNACIÓN</a:t>
            </a:r>
            <a:endParaRPr lang="es-CO" sz="1400" b="1">
              <a:solidFill>
                <a:schemeClr val="bg1"/>
              </a:solidFill>
              <a:latin typeface="Work Sans" panose="00000500000000000000" pitchFamily="2" charset="0"/>
            </a:endParaRPr>
          </a:p>
        </p:txBody>
      </p:sp>
      <p:grpSp>
        <p:nvGrpSpPr>
          <p:cNvPr id="20494" name="Grupo 39">
            <a:extLst>
              <a:ext uri="{FF2B5EF4-FFF2-40B4-BE49-F238E27FC236}">
                <a16:creationId xmlns:a16="http://schemas.microsoft.com/office/drawing/2014/main" id="{5A466A8A-CAC4-462E-BAD7-E855DAB8C600}"/>
              </a:ext>
            </a:extLst>
          </p:cNvPr>
          <p:cNvGrpSpPr>
            <a:grpSpLocks/>
          </p:cNvGrpSpPr>
          <p:nvPr/>
        </p:nvGrpSpPr>
        <p:grpSpPr bwMode="auto">
          <a:xfrm>
            <a:off x="2973388" y="824702"/>
            <a:ext cx="606425" cy="735012"/>
            <a:chOff x="1267723" y="1446464"/>
            <a:chExt cx="734190" cy="855547"/>
          </a:xfrm>
        </p:grpSpPr>
        <p:sp>
          <p:nvSpPr>
            <p:cNvPr id="41" name="20 Elipse">
              <a:extLst>
                <a:ext uri="{FF2B5EF4-FFF2-40B4-BE49-F238E27FC236}">
                  <a16:creationId xmlns:a16="http://schemas.microsoft.com/office/drawing/2014/main" id="{E7291CD2-D34D-46D5-9E13-1AA69472AFFF}"/>
                </a:ext>
              </a:extLst>
            </p:cNvPr>
            <p:cNvSpPr/>
            <p:nvPr/>
          </p:nvSpPr>
          <p:spPr bwMode="auto">
            <a:xfrm>
              <a:off x="1290787" y="1446464"/>
              <a:ext cx="699595" cy="6541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CO" kern="0">
                <a:solidFill>
                  <a:prstClr val="white"/>
                </a:solidFill>
                <a:latin typeface="Work Sans" panose="00000500000000000000" pitchFamily="2" charset="0"/>
              </a:endParaRPr>
            </a:p>
          </p:txBody>
        </p:sp>
        <p:sp>
          <p:nvSpPr>
            <p:cNvPr id="42" name="21 Elipse">
              <a:extLst>
                <a:ext uri="{FF2B5EF4-FFF2-40B4-BE49-F238E27FC236}">
                  <a16:creationId xmlns:a16="http://schemas.microsoft.com/office/drawing/2014/main" id="{94EAC5C3-D9BE-4A39-811C-81C07522632F}"/>
                </a:ext>
              </a:extLst>
            </p:cNvPr>
            <p:cNvSpPr/>
            <p:nvPr/>
          </p:nvSpPr>
          <p:spPr bwMode="auto">
            <a:xfrm>
              <a:off x="1361899" y="1525920"/>
              <a:ext cx="553525" cy="50076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CO" kern="0">
                <a:solidFill>
                  <a:prstClr val="white"/>
                </a:solidFill>
                <a:latin typeface="Work Sans" panose="00000500000000000000" pitchFamily="2" charset="0"/>
              </a:endParaRPr>
            </a:p>
          </p:txBody>
        </p:sp>
        <p:sp>
          <p:nvSpPr>
            <p:cNvPr id="43" name="19 CuadroTexto">
              <a:extLst>
                <a:ext uri="{FF2B5EF4-FFF2-40B4-BE49-F238E27FC236}">
                  <a16:creationId xmlns:a16="http://schemas.microsoft.com/office/drawing/2014/main" id="{F7083265-3F22-4165-90F8-6348C40DD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7723" y="1477877"/>
              <a:ext cx="734190" cy="82413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800" b="1" kern="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ork Sans" panose="00000500000000000000" pitchFamily="2" charset="0"/>
                </a:rPr>
                <a:t>3</a:t>
              </a:r>
            </a:p>
            <a:p>
              <a:pPr algn="ctr" defTabSz="457200">
                <a:defRPr/>
              </a:pPr>
              <a:endParaRPr lang="es-CO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anose="00000500000000000000" pitchFamily="2" charset="0"/>
              </a:endParaRPr>
            </a:p>
          </p:txBody>
        </p:sp>
      </p:grpSp>
      <p:sp>
        <p:nvSpPr>
          <p:cNvPr id="52" name="Rectángulo redondeado 54">
            <a:extLst>
              <a:ext uri="{FF2B5EF4-FFF2-40B4-BE49-F238E27FC236}">
                <a16:creationId xmlns:a16="http://schemas.microsoft.com/office/drawing/2014/main" id="{214548FC-931C-41B7-B34E-41FD007E925C}"/>
              </a:ext>
            </a:extLst>
          </p:cNvPr>
          <p:cNvSpPr/>
          <p:nvPr/>
        </p:nvSpPr>
        <p:spPr>
          <a:xfrm>
            <a:off x="1727200" y="2155335"/>
            <a:ext cx="3024000" cy="944563"/>
          </a:xfrm>
          <a:prstGeom prst="round2Diag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accent1">
                    <a:lumMod val="50000"/>
                  </a:schemeClr>
                </a:solidFill>
                <a:latin typeface="Work Sans" panose="00000500000000000000" pitchFamily="2" charset="0"/>
              </a:rPr>
              <a:t>Se entregan beneficios a la población seleccionada, estableciendo un protocolo de trabajo. El proceso debe tener un seguimiento y documentación.</a:t>
            </a:r>
          </a:p>
        </p:txBody>
      </p:sp>
      <p:sp>
        <p:nvSpPr>
          <p:cNvPr id="20504" name="Rectángulo 56">
            <a:extLst>
              <a:ext uri="{FF2B5EF4-FFF2-40B4-BE49-F238E27FC236}">
                <a16:creationId xmlns:a16="http://schemas.microsoft.com/office/drawing/2014/main" id="{FA4CD807-8397-4AAA-A6E9-CDBC49432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40" y="3581857"/>
            <a:ext cx="206318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1200" dirty="0">
              <a:latin typeface="Work Sans" panose="00000500000000000000" pitchFamily="2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altLang="es-CO" sz="1200" dirty="0">
                <a:latin typeface="Work Sans" panose="00000500000000000000" pitchFamily="2" charset="0"/>
              </a:rPr>
              <a:t>Si únicamente se realizó </a:t>
            </a:r>
            <a:r>
              <a:rPr lang="es-ES_tradnl" altLang="es-CO" sz="1200" b="1" dirty="0">
                <a:solidFill>
                  <a:srgbClr val="F42F63"/>
                </a:solidFill>
                <a:latin typeface="Work Sans" panose="00000500000000000000" pitchFamily="2" charset="0"/>
              </a:rPr>
              <a:t>la focalización territorial</a:t>
            </a:r>
            <a:r>
              <a:rPr lang="es-ES_tradnl" altLang="es-CO" sz="1200" dirty="0">
                <a:latin typeface="Work Sans" panose="00000500000000000000" pitchFamily="2" charset="0"/>
              </a:rPr>
              <a:t>, hay que desarrollar “in situ” la focalización poblacional, buscando un proceso que se ajuste al programa.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200" dirty="0">
                <a:latin typeface="Work Sans" panose="00000500000000000000" pitchFamily="2" charset="0"/>
              </a:rPr>
              <a:t>Validación y ajustes de los listados.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altLang="es-CO" sz="1200" dirty="0">
              <a:latin typeface="Work Sans" panose="00000500000000000000" pitchFamily="2" charset="0"/>
            </a:endParaRPr>
          </a:p>
        </p:txBody>
      </p:sp>
      <p:pic>
        <p:nvPicPr>
          <p:cNvPr id="20506" name="Imagen 58">
            <a:extLst>
              <a:ext uri="{FF2B5EF4-FFF2-40B4-BE49-F238E27FC236}">
                <a16:creationId xmlns:a16="http://schemas.microsoft.com/office/drawing/2014/main" id="{1FE26EA1-5440-46F8-B6DB-E5C6E53DE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12" y="3640216"/>
            <a:ext cx="155575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8" name="Rectángulo 60">
            <a:extLst>
              <a:ext uri="{FF2B5EF4-FFF2-40B4-BE49-F238E27FC236}">
                <a16:creationId xmlns:a16="http://schemas.microsoft.com/office/drawing/2014/main" id="{0E849D34-F6CD-4B29-BB61-C12B21795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562" y="3205952"/>
            <a:ext cx="2182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O" altLang="es-CO" sz="1200" b="1" dirty="0">
                <a:solidFill>
                  <a:srgbClr val="F42F63"/>
                </a:solidFill>
                <a:latin typeface="Work Sans" panose="00000500000000000000" pitchFamily="2" charset="0"/>
              </a:rPr>
              <a:t>Se debe tener en cuenta…</a:t>
            </a:r>
          </a:p>
        </p:txBody>
      </p:sp>
      <p:sp>
        <p:nvSpPr>
          <p:cNvPr id="20509" name="CuadroTexto 12">
            <a:extLst>
              <a:ext uri="{FF2B5EF4-FFF2-40B4-BE49-F238E27FC236}">
                <a16:creationId xmlns:a16="http://schemas.microsoft.com/office/drawing/2014/main" id="{02ABFD06-0E7B-4614-B52F-AFC294316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6600825"/>
            <a:ext cx="7204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CO" sz="700">
                <a:latin typeface="Work Sans" panose="00000500000000000000" pitchFamily="2" charset="0"/>
              </a:rPr>
              <a:t>Fuente: Documento Conpes Social 100 –LINEAMIENTOS PARA LA FOCALIZACION DEL GASTO PUBLICO SOCIAL / Junio 2019</a:t>
            </a: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513E94A2-00E4-8447-902F-B8643409F63C}"/>
              </a:ext>
            </a:extLst>
          </p:cNvPr>
          <p:cNvGrpSpPr/>
          <p:nvPr/>
        </p:nvGrpSpPr>
        <p:grpSpPr>
          <a:xfrm>
            <a:off x="5743829" y="836613"/>
            <a:ext cx="282209" cy="5400000"/>
            <a:chOff x="6114093" y="4573558"/>
            <a:chExt cx="182278" cy="820975"/>
          </a:xfrm>
          <a:solidFill>
            <a:schemeClr val="accent1">
              <a:lumMod val="75000"/>
            </a:schemeClr>
          </a:solidFill>
        </p:grpSpPr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BCBF0199-1AC2-5C49-9452-89E340B58411}"/>
                </a:ext>
              </a:extLst>
            </p:cNvPr>
            <p:cNvCxnSpPr/>
            <p:nvPr/>
          </p:nvCxnSpPr>
          <p:spPr>
            <a:xfrm flipV="1">
              <a:off x="6209907" y="4573558"/>
              <a:ext cx="0" cy="78194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strella de 8 puntas 74">
              <a:extLst>
                <a:ext uri="{FF2B5EF4-FFF2-40B4-BE49-F238E27FC236}">
                  <a16:creationId xmlns:a16="http://schemas.microsoft.com/office/drawing/2014/main" id="{B59825B8-D6A6-CC47-86FE-796BC180132E}"/>
                </a:ext>
              </a:extLst>
            </p:cNvPr>
            <p:cNvSpPr/>
            <p:nvPr/>
          </p:nvSpPr>
          <p:spPr>
            <a:xfrm>
              <a:off x="6114093" y="5365459"/>
              <a:ext cx="182278" cy="29074"/>
            </a:xfrm>
            <a:prstGeom prst="star8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Work Sans" panose="00000500000000000000" pitchFamily="2" charset="0"/>
              </a:endParaRPr>
            </a:p>
          </p:txBody>
        </p:sp>
      </p:grpSp>
      <p:sp>
        <p:nvSpPr>
          <p:cNvPr id="59" name="Rectángulo redondeado 54">
            <a:extLst>
              <a:ext uri="{FF2B5EF4-FFF2-40B4-BE49-F238E27FC236}">
                <a16:creationId xmlns:a16="http://schemas.microsoft.com/office/drawing/2014/main" id="{514820CD-FD9A-BD4C-A40E-AFD48EA52615}"/>
              </a:ext>
            </a:extLst>
          </p:cNvPr>
          <p:cNvSpPr/>
          <p:nvPr/>
        </p:nvSpPr>
        <p:spPr>
          <a:xfrm>
            <a:off x="8165332" y="1609055"/>
            <a:ext cx="1908000" cy="432000"/>
          </a:xfrm>
          <a:prstGeom prst="chevron">
            <a:avLst>
              <a:gd name="adj" fmla="val 20465"/>
            </a:avLst>
          </a:prstGeom>
          <a:solidFill>
            <a:schemeClr val="accent5">
              <a:lumMod val="50000"/>
            </a:schemeClr>
          </a:solidFill>
          <a:ln>
            <a:noFill/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latin typeface="Work Sans" panose="00000500000000000000" pitchFamily="2" charset="0"/>
              </a:rPr>
              <a:t>SEGUIMIENTO</a:t>
            </a:r>
            <a:endParaRPr lang="es-CO" sz="1400" b="1" dirty="0">
              <a:solidFill>
                <a:schemeClr val="bg1"/>
              </a:solidFill>
              <a:latin typeface="Work Sans" panose="00000500000000000000" pitchFamily="2" charset="0"/>
            </a:endParaRPr>
          </a:p>
        </p:txBody>
      </p:sp>
      <p:grpSp>
        <p:nvGrpSpPr>
          <p:cNvPr id="60" name="Grupo 39">
            <a:extLst>
              <a:ext uri="{FF2B5EF4-FFF2-40B4-BE49-F238E27FC236}">
                <a16:creationId xmlns:a16="http://schemas.microsoft.com/office/drawing/2014/main" id="{3B22ED77-3009-B54F-A1C1-CF9F40366670}"/>
              </a:ext>
            </a:extLst>
          </p:cNvPr>
          <p:cNvGrpSpPr>
            <a:grpSpLocks/>
          </p:cNvGrpSpPr>
          <p:nvPr/>
        </p:nvGrpSpPr>
        <p:grpSpPr bwMode="auto">
          <a:xfrm>
            <a:off x="8715058" y="868755"/>
            <a:ext cx="606425" cy="735012"/>
            <a:chOff x="1267723" y="1446464"/>
            <a:chExt cx="734190" cy="855547"/>
          </a:xfrm>
        </p:grpSpPr>
        <p:sp>
          <p:nvSpPr>
            <p:cNvPr id="61" name="20 Elipse">
              <a:extLst>
                <a:ext uri="{FF2B5EF4-FFF2-40B4-BE49-F238E27FC236}">
                  <a16:creationId xmlns:a16="http://schemas.microsoft.com/office/drawing/2014/main" id="{C97B3B53-8286-2443-B63C-F661D5F8100D}"/>
                </a:ext>
              </a:extLst>
            </p:cNvPr>
            <p:cNvSpPr/>
            <p:nvPr/>
          </p:nvSpPr>
          <p:spPr bwMode="auto">
            <a:xfrm>
              <a:off x="1290787" y="1446464"/>
              <a:ext cx="699595" cy="6541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CO" kern="0">
                <a:solidFill>
                  <a:prstClr val="white"/>
                </a:solidFill>
                <a:latin typeface="Work Sans" panose="00000500000000000000" pitchFamily="2" charset="0"/>
              </a:endParaRPr>
            </a:p>
          </p:txBody>
        </p:sp>
        <p:sp>
          <p:nvSpPr>
            <p:cNvPr id="62" name="21 Elipse">
              <a:extLst>
                <a:ext uri="{FF2B5EF4-FFF2-40B4-BE49-F238E27FC236}">
                  <a16:creationId xmlns:a16="http://schemas.microsoft.com/office/drawing/2014/main" id="{1BBB2092-1B74-224F-BE0D-7554D5D8BDB5}"/>
                </a:ext>
              </a:extLst>
            </p:cNvPr>
            <p:cNvSpPr/>
            <p:nvPr/>
          </p:nvSpPr>
          <p:spPr bwMode="auto">
            <a:xfrm>
              <a:off x="1361899" y="1525920"/>
              <a:ext cx="553525" cy="50076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CO" kern="0">
                <a:solidFill>
                  <a:prstClr val="white"/>
                </a:solidFill>
                <a:latin typeface="Work Sans" panose="00000500000000000000" pitchFamily="2" charset="0"/>
              </a:endParaRPr>
            </a:p>
          </p:txBody>
        </p:sp>
        <p:sp>
          <p:nvSpPr>
            <p:cNvPr id="63" name="19 CuadroTexto">
              <a:extLst>
                <a:ext uri="{FF2B5EF4-FFF2-40B4-BE49-F238E27FC236}">
                  <a16:creationId xmlns:a16="http://schemas.microsoft.com/office/drawing/2014/main" id="{7F387C99-C3E3-3749-A90F-E8F2940F1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7723" y="1477877"/>
              <a:ext cx="734190" cy="82413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800" b="1" kern="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ork Sans" panose="00000500000000000000" pitchFamily="2" charset="0"/>
                </a:rPr>
                <a:t>4</a:t>
              </a:r>
            </a:p>
            <a:p>
              <a:pPr algn="ctr" defTabSz="457200">
                <a:defRPr/>
              </a:pPr>
              <a:endParaRPr lang="es-CO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anose="00000500000000000000" pitchFamily="2" charset="0"/>
              </a:endParaRPr>
            </a:p>
          </p:txBody>
        </p:sp>
      </p:grpSp>
      <p:sp>
        <p:nvSpPr>
          <p:cNvPr id="64" name="Rectángulo redondeado 54">
            <a:extLst>
              <a:ext uri="{FF2B5EF4-FFF2-40B4-BE49-F238E27FC236}">
                <a16:creationId xmlns:a16="http://schemas.microsoft.com/office/drawing/2014/main" id="{CFED39D2-589F-8440-9D0F-630BCC5384BD}"/>
              </a:ext>
            </a:extLst>
          </p:cNvPr>
          <p:cNvSpPr/>
          <p:nvPr/>
        </p:nvSpPr>
        <p:spPr>
          <a:xfrm>
            <a:off x="7468870" y="2199388"/>
            <a:ext cx="3024000" cy="944563"/>
          </a:xfrm>
          <a:prstGeom prst="round2Diag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accent1">
                    <a:lumMod val="50000"/>
                  </a:schemeClr>
                </a:solidFill>
                <a:latin typeface="Work Sans" panose="00000500000000000000" pitchFamily="2" charset="0"/>
              </a:rPr>
              <a:t>Proceso permanente y transversal para la consolidación y análisis de los resultados de las actividades que se desarrollaron.</a:t>
            </a:r>
          </a:p>
        </p:txBody>
      </p:sp>
      <p:sp>
        <p:nvSpPr>
          <p:cNvPr id="65" name="Rectángulo 56">
            <a:extLst>
              <a:ext uri="{FF2B5EF4-FFF2-40B4-BE49-F238E27FC236}">
                <a16:creationId xmlns:a16="http://schemas.microsoft.com/office/drawing/2014/main" id="{9DB77CC6-C8DB-E54F-8C9B-04B8FF9C8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7810" y="3625910"/>
            <a:ext cx="206318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1200" dirty="0">
              <a:latin typeface="Work Sans" panose="00000500000000000000" pitchFamily="2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altLang="es-CO" sz="1200" dirty="0">
                <a:latin typeface="Work Sans" panose="00000500000000000000" pitchFamily="2" charset="0"/>
              </a:rPr>
              <a:t>Se deben definir metas e indicadores de seguimiento.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200" dirty="0">
                <a:latin typeface="Work Sans" panose="00000500000000000000" pitchFamily="2" charset="0"/>
              </a:rPr>
              <a:t>Se debe generar un un proceso de gestión de información con funcionarios responsables.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altLang="es-CO" sz="1200" dirty="0">
              <a:latin typeface="Work Sans" panose="00000500000000000000" pitchFamily="2" charset="0"/>
            </a:endParaRPr>
          </a:p>
        </p:txBody>
      </p:sp>
      <p:sp>
        <p:nvSpPr>
          <p:cNvPr id="67" name="Rectángulo 60">
            <a:extLst>
              <a:ext uri="{FF2B5EF4-FFF2-40B4-BE49-F238E27FC236}">
                <a16:creationId xmlns:a16="http://schemas.microsoft.com/office/drawing/2014/main" id="{9D24DDC1-0EAA-AB47-91D3-8843A79FD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232" y="3250005"/>
            <a:ext cx="2182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O" altLang="es-CO" sz="1200" b="1" dirty="0">
                <a:solidFill>
                  <a:srgbClr val="F42F63"/>
                </a:solidFill>
                <a:latin typeface="Work Sans" panose="00000500000000000000" pitchFamily="2" charset="0"/>
              </a:rPr>
              <a:t>Se debe tener en cuenta…</a:t>
            </a:r>
          </a:p>
        </p:txBody>
      </p:sp>
      <p:pic>
        <p:nvPicPr>
          <p:cNvPr id="68" name="Picture 18" descr="Japón, Reunión, Comité imagen png - imagen transparente descarga ...">
            <a:extLst>
              <a:ext uri="{FF2B5EF4-FFF2-40B4-BE49-F238E27FC236}">
                <a16:creationId xmlns:a16="http://schemas.microsoft.com/office/drawing/2014/main" id="{3CF559F5-6840-2346-9E18-7620ACBD3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62" y="3922567"/>
            <a:ext cx="1662458" cy="155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526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Conector: angular 66">
            <a:extLst>
              <a:ext uri="{FF2B5EF4-FFF2-40B4-BE49-F238E27FC236}">
                <a16:creationId xmlns:a16="http://schemas.microsoft.com/office/drawing/2014/main" id="{1236228E-F7BA-4F5A-8A9F-FE234078DBBC}"/>
              </a:ext>
            </a:extLst>
          </p:cNvPr>
          <p:cNvCxnSpPr>
            <a:cxnSpLocks/>
            <a:stCxn id="59" idx="3"/>
            <a:endCxn id="138" idx="2"/>
          </p:cNvCxnSpPr>
          <p:nvPr/>
        </p:nvCxnSpPr>
        <p:spPr>
          <a:xfrm flipV="1">
            <a:off x="10106088" y="3497203"/>
            <a:ext cx="1453845" cy="7588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ector: angular 140">
            <a:extLst>
              <a:ext uri="{FF2B5EF4-FFF2-40B4-BE49-F238E27FC236}">
                <a16:creationId xmlns:a16="http://schemas.microsoft.com/office/drawing/2014/main" id="{59078519-F4DE-4B2B-8B7D-20351FF48054}"/>
              </a:ext>
            </a:extLst>
          </p:cNvPr>
          <p:cNvCxnSpPr>
            <a:cxnSpLocks/>
            <a:stCxn id="107" idx="3"/>
            <a:endCxn id="138" idx="2"/>
          </p:cNvCxnSpPr>
          <p:nvPr/>
        </p:nvCxnSpPr>
        <p:spPr>
          <a:xfrm>
            <a:off x="10095216" y="2388725"/>
            <a:ext cx="1464717" cy="110847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upo 109">
            <a:extLst>
              <a:ext uri="{FF2B5EF4-FFF2-40B4-BE49-F238E27FC236}">
                <a16:creationId xmlns:a16="http://schemas.microsoft.com/office/drawing/2014/main" id="{2CA301D7-CCE3-4327-BA16-80648E3E2617}"/>
              </a:ext>
            </a:extLst>
          </p:cNvPr>
          <p:cNvGrpSpPr/>
          <p:nvPr/>
        </p:nvGrpSpPr>
        <p:grpSpPr>
          <a:xfrm>
            <a:off x="10355556" y="2018007"/>
            <a:ext cx="1584000" cy="1027926"/>
            <a:chOff x="5620904" y="2310594"/>
            <a:chExt cx="1909614" cy="1027926"/>
          </a:xfrm>
        </p:grpSpPr>
        <p:sp>
          <p:nvSpPr>
            <p:cNvPr id="111" name="Rectángulo 110">
              <a:extLst>
                <a:ext uri="{FF2B5EF4-FFF2-40B4-BE49-F238E27FC236}">
                  <a16:creationId xmlns:a16="http://schemas.microsoft.com/office/drawing/2014/main" id="{CCC538EC-576E-416A-B37A-6E9CF595473F}"/>
                </a:ext>
              </a:extLst>
            </p:cNvPr>
            <p:cNvSpPr/>
            <p:nvPr/>
          </p:nvSpPr>
          <p:spPr>
            <a:xfrm>
              <a:off x="5620904" y="2312339"/>
              <a:ext cx="1909614" cy="10261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sys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50" dirty="0">
                  <a:solidFill>
                    <a:schemeClr val="accent1">
                      <a:lumMod val="50000"/>
                    </a:schemeClr>
                  </a:solidFill>
                  <a:latin typeface="Work Sans" panose="00000500000000000000" pitchFamily="2" charset="0"/>
                </a:rPr>
                <a:t>Esta ficha  describe los pasos aplicados para realizar el ejercicio de focalización del programa específico.</a:t>
              </a:r>
            </a:p>
          </p:txBody>
        </p:sp>
        <p:cxnSp>
          <p:nvCxnSpPr>
            <p:cNvPr id="112" name="Conector recto 111">
              <a:extLst>
                <a:ext uri="{FF2B5EF4-FFF2-40B4-BE49-F238E27FC236}">
                  <a16:creationId xmlns:a16="http://schemas.microsoft.com/office/drawing/2014/main" id="{75770358-8A24-4CFD-B089-985D230AFF1A}"/>
                </a:ext>
              </a:extLst>
            </p:cNvPr>
            <p:cNvCxnSpPr>
              <a:cxnSpLocks/>
            </p:cNvCxnSpPr>
            <p:nvPr/>
          </p:nvCxnSpPr>
          <p:spPr>
            <a:xfrm>
              <a:off x="5620904" y="2310594"/>
              <a:ext cx="0" cy="101968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281D108-B718-460D-B285-87E4A0DFB25F}"/>
                </a:ext>
              </a:extLst>
            </p:cNvPr>
            <p:cNvCxnSpPr>
              <a:cxnSpLocks/>
            </p:cNvCxnSpPr>
            <p:nvPr/>
          </p:nvCxnSpPr>
          <p:spPr>
            <a:xfrm>
              <a:off x="7512894" y="2310594"/>
              <a:ext cx="0" cy="101968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19DDA332-229D-45A4-BC80-03BA764B6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95" b="30859" l="2051" r="89844">
                        <a14:foregroundMark x1="14551" y1="9115" x2="14551" y2="9115"/>
                        <a14:foregroundMark x1="20215" y1="9766" x2="20215" y2="9766"/>
                        <a14:foregroundMark x1="20898" y1="9766" x2="20898" y2="9766"/>
                        <a14:foregroundMark x1="6055" y1="8464" x2="6055" y2="8464"/>
                        <a14:foregroundMark x1="15723" y1="9505" x2="15723" y2="9505"/>
                        <a14:foregroundMark x1="24902" y1="9505" x2="24902" y2="9505"/>
                        <a14:foregroundMark x1="24902" y1="9505" x2="24902" y2="9505"/>
                        <a14:foregroundMark x1="22949" y1="9505" x2="22949" y2="9505"/>
                        <a14:foregroundMark x1="22949" y1="8594" x2="22949" y2="8594"/>
                        <a14:foregroundMark x1="23145" y1="8073" x2="15234" y2="10156"/>
                        <a14:foregroundMark x1="2148" y1="9766" x2="2148" y2="9766"/>
                        <a14:foregroundMark x1="2637" y1="8464" x2="2637" y2="8464"/>
                        <a14:foregroundMark x1="2637" y1="8464" x2="2148" y2="6510"/>
                        <a14:foregroundMark x1="40332" y1="29036" x2="40332" y2="29036"/>
                        <a14:foregroundMark x1="43652" y1="30339" x2="43652" y2="30339"/>
                        <a14:foregroundMark x1="27344" y1="19141" x2="27344" y2="19141"/>
                        <a14:foregroundMark x1="29102" y1="17448" x2="20898" y2="20313"/>
                        <a14:foregroundMark x1="20898" y1="20313" x2="14941" y2="30859"/>
                        <a14:foregroundMark x1="71191" y1="18490" x2="84863" y2="30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199"/>
          <a:stretch/>
        </p:blipFill>
        <p:spPr bwMode="auto">
          <a:xfrm>
            <a:off x="2485834" y="1112272"/>
            <a:ext cx="7100513" cy="160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ángulo redondeado 54">
            <a:extLst>
              <a:ext uri="{FF2B5EF4-FFF2-40B4-BE49-F238E27FC236}">
                <a16:creationId xmlns:a16="http://schemas.microsoft.com/office/drawing/2014/main" id="{217A181F-BE2D-4FF1-9F27-144F0C7E42F6}"/>
              </a:ext>
            </a:extLst>
          </p:cNvPr>
          <p:cNvSpPr/>
          <p:nvPr/>
        </p:nvSpPr>
        <p:spPr>
          <a:xfrm>
            <a:off x="2467820" y="2674960"/>
            <a:ext cx="1584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>
                <a:solidFill>
                  <a:schemeClr val="accent1">
                    <a:lumMod val="50000"/>
                  </a:schemeClr>
                </a:solidFill>
                <a:latin typeface="Work Sans" panose="00000500000000000000" pitchFamily="2" charset="0"/>
                <a:cs typeface="Times New Roman" panose="02020603050405020304" pitchFamily="18" charset="0"/>
              </a:rPr>
              <a:t> Socializar la propuesta y aprobar </a:t>
            </a:r>
            <a:r>
              <a:rPr lang="es-ES" sz="1050">
                <a:solidFill>
                  <a:schemeClr val="accent1">
                    <a:lumMod val="50000"/>
                  </a:schemeClr>
                </a:solidFill>
                <a:latin typeface="Work Sans" panose="00000500000000000000" pitchFamily="2" charset="0"/>
                <a:cs typeface="Times New Roman" panose="02020603050405020304" pitchFamily="18" charset="0"/>
              </a:rPr>
              <a:t>los criterios</a:t>
            </a:r>
            <a:r>
              <a:rPr lang="es-ES" sz="1050" dirty="0">
                <a:solidFill>
                  <a:schemeClr val="accent1">
                    <a:lumMod val="50000"/>
                  </a:schemeClr>
                </a:solidFill>
                <a:latin typeface="Work Sans" panose="00000500000000000000" pitchFamily="2" charset="0"/>
                <a:cs typeface="Times New Roman" panose="02020603050405020304" pitchFamily="18" charset="0"/>
              </a:rPr>
              <a:t>. </a:t>
            </a:r>
            <a:endParaRPr lang="es-CO" sz="1050" dirty="0">
              <a:solidFill>
                <a:schemeClr val="accent1">
                  <a:lumMod val="50000"/>
                </a:schemeClr>
              </a:solidFill>
              <a:latin typeface="Work Sans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3" name="Rectángulo redondeado 54">
            <a:extLst>
              <a:ext uri="{FF2B5EF4-FFF2-40B4-BE49-F238E27FC236}">
                <a16:creationId xmlns:a16="http://schemas.microsoft.com/office/drawing/2014/main" id="{AAAAAC2F-EE5A-4030-8178-B004277B1AD4}"/>
              </a:ext>
            </a:extLst>
          </p:cNvPr>
          <p:cNvSpPr/>
          <p:nvPr/>
        </p:nvSpPr>
        <p:spPr>
          <a:xfrm>
            <a:off x="2467820" y="3709682"/>
            <a:ext cx="1584000" cy="3365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700" dirty="0">
              <a:solidFill>
                <a:schemeClr val="bg1"/>
              </a:solidFill>
              <a:latin typeface="Work Sans" panose="00000500000000000000" pitchFamily="2" charset="0"/>
            </a:endParaRPr>
          </a:p>
        </p:txBody>
      </p:sp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7A23608F-CE09-448B-8EC8-22162DFC4553}"/>
              </a:ext>
            </a:extLst>
          </p:cNvPr>
          <p:cNvSpPr txBox="1">
            <a:spLocks/>
          </p:cNvSpPr>
          <p:nvPr/>
        </p:nvSpPr>
        <p:spPr>
          <a:xfrm>
            <a:off x="348571" y="20122"/>
            <a:ext cx="11843429" cy="8925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3200" dirty="0">
                <a:solidFill>
                  <a:schemeClr val="bg1">
                    <a:lumMod val="85000"/>
                  </a:schemeClr>
                </a:solidFill>
                <a:latin typeface="Work Sans" panose="00000500000000000000" pitchFamily="2" charset="0"/>
              </a:rPr>
              <a:t>Focalización </a:t>
            </a:r>
          </a:p>
          <a:p>
            <a:r>
              <a:rPr lang="es-ES" sz="1800" dirty="0">
                <a:latin typeface="Work Sans" panose="00000500000000000000" pitchFamily="2" charset="0"/>
              </a:rPr>
              <a:t>Procedimiento</a:t>
            </a:r>
          </a:p>
        </p:txBody>
      </p:sp>
      <p:cxnSp>
        <p:nvCxnSpPr>
          <p:cNvPr id="50" name="Conector: angular 49">
            <a:extLst>
              <a:ext uri="{FF2B5EF4-FFF2-40B4-BE49-F238E27FC236}">
                <a16:creationId xmlns:a16="http://schemas.microsoft.com/office/drawing/2014/main" id="{EEEEEB84-4F4F-4C1D-90D0-C7270E6F198D}"/>
              </a:ext>
            </a:extLst>
          </p:cNvPr>
          <p:cNvCxnSpPr>
            <a:cxnSpLocks/>
            <a:stCxn id="51" idx="3"/>
            <a:endCxn id="82" idx="1"/>
          </p:cNvCxnSpPr>
          <p:nvPr/>
        </p:nvCxnSpPr>
        <p:spPr>
          <a:xfrm>
            <a:off x="2120830" y="3195691"/>
            <a:ext cx="346990" cy="126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 redondeado 54">
            <a:extLst>
              <a:ext uri="{FF2B5EF4-FFF2-40B4-BE49-F238E27FC236}">
                <a16:creationId xmlns:a16="http://schemas.microsoft.com/office/drawing/2014/main" id="{A9695F7F-BCEC-41D8-B8BB-02D90153AEA3}"/>
              </a:ext>
            </a:extLst>
          </p:cNvPr>
          <p:cNvSpPr/>
          <p:nvPr/>
        </p:nvSpPr>
        <p:spPr>
          <a:xfrm>
            <a:off x="524221" y="2673691"/>
            <a:ext cx="1596609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>
                <a:solidFill>
                  <a:schemeClr val="accent1">
                    <a:lumMod val="50000"/>
                  </a:schemeClr>
                </a:solidFill>
                <a:latin typeface="Work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Diseñar la propuesta de priorización territorial y/o priorización poblacional.</a:t>
            </a:r>
            <a:endParaRPr lang="es-CO" sz="1050" dirty="0">
              <a:solidFill>
                <a:schemeClr val="accent1">
                  <a:lumMod val="50000"/>
                </a:schemeClr>
              </a:solidFill>
              <a:latin typeface="Work Sans" panose="00000500000000000000" pitchFamily="2" charset="0"/>
            </a:endParaRPr>
          </a:p>
        </p:txBody>
      </p:sp>
      <p:sp>
        <p:nvSpPr>
          <p:cNvPr id="64" name="Rectángulo redondeado 54">
            <a:extLst>
              <a:ext uri="{FF2B5EF4-FFF2-40B4-BE49-F238E27FC236}">
                <a16:creationId xmlns:a16="http://schemas.microsoft.com/office/drawing/2014/main" id="{9B9A9FAD-F75B-40D1-9459-F4A422078B65}"/>
              </a:ext>
            </a:extLst>
          </p:cNvPr>
          <p:cNvSpPr/>
          <p:nvPr/>
        </p:nvSpPr>
        <p:spPr>
          <a:xfrm>
            <a:off x="524221" y="3708414"/>
            <a:ext cx="1596609" cy="3378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00" dirty="0">
              <a:solidFill>
                <a:schemeClr val="bg1"/>
              </a:solidFill>
              <a:latin typeface="Work Sans" panose="00000500000000000000" pitchFamily="2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E91D0A46-A62A-4FC3-9A92-607994B23287}"/>
              </a:ext>
            </a:extLst>
          </p:cNvPr>
          <p:cNvSpPr/>
          <p:nvPr/>
        </p:nvSpPr>
        <p:spPr>
          <a:xfrm>
            <a:off x="344607" y="2475362"/>
            <a:ext cx="359228" cy="3553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 dirty="0">
                <a:latin typeface="Work Sans" panose="00000500000000000000" pitchFamily="2" charset="0"/>
              </a:rPr>
              <a:t>1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63863D7-9D41-4C99-B314-55A7D504FA72}"/>
              </a:ext>
            </a:extLst>
          </p:cNvPr>
          <p:cNvGrpSpPr/>
          <p:nvPr/>
        </p:nvGrpSpPr>
        <p:grpSpPr>
          <a:xfrm>
            <a:off x="524221" y="4263089"/>
            <a:ext cx="1596609" cy="1027926"/>
            <a:chOff x="613429" y="2411029"/>
            <a:chExt cx="1909614" cy="102792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C5D20047-923F-4E81-A010-E1177B0E543D}"/>
                </a:ext>
              </a:extLst>
            </p:cNvPr>
            <p:cNvSpPr/>
            <p:nvPr/>
          </p:nvSpPr>
          <p:spPr>
            <a:xfrm>
              <a:off x="613429" y="2412774"/>
              <a:ext cx="1909614" cy="10261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sys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50" dirty="0">
                  <a:solidFill>
                    <a:schemeClr val="accent1">
                      <a:lumMod val="50000"/>
                    </a:schemeClr>
                  </a:solidFill>
                  <a:latin typeface="Work Sans" panose="00000500000000000000" pitchFamily="2" charset="0"/>
                </a:rPr>
                <a:t>En la focalización se tienen en cuenta los Insumos que entregan las diferentes dependencias de le Entidad de Prosperidad Social</a:t>
              </a:r>
              <a:endParaRPr lang="es-CO" sz="750" dirty="0">
                <a:latin typeface="Work Sans" panose="00000500000000000000" pitchFamily="2" charset="0"/>
              </a:endParaRP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2653C7B9-4A95-47D4-BDE3-B7DEC4510EC0}"/>
                </a:ext>
              </a:extLst>
            </p:cNvPr>
            <p:cNvCxnSpPr>
              <a:cxnSpLocks/>
            </p:cNvCxnSpPr>
            <p:nvPr/>
          </p:nvCxnSpPr>
          <p:spPr>
            <a:xfrm>
              <a:off x="613429" y="2411029"/>
              <a:ext cx="0" cy="101968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1B4A0CEF-7AAC-4242-B9C6-6E8937C4A674}"/>
                </a:ext>
              </a:extLst>
            </p:cNvPr>
            <p:cNvCxnSpPr>
              <a:cxnSpLocks/>
            </p:cNvCxnSpPr>
            <p:nvPr/>
          </p:nvCxnSpPr>
          <p:spPr>
            <a:xfrm>
              <a:off x="2505419" y="2411029"/>
              <a:ext cx="0" cy="101968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Conector: angular 79">
            <a:extLst>
              <a:ext uri="{FF2B5EF4-FFF2-40B4-BE49-F238E27FC236}">
                <a16:creationId xmlns:a16="http://schemas.microsoft.com/office/drawing/2014/main" id="{46D19962-A9B6-4559-B573-DE23CC02ACFC}"/>
              </a:ext>
            </a:extLst>
          </p:cNvPr>
          <p:cNvCxnSpPr>
            <a:cxnSpLocks/>
            <a:stCxn id="82" idx="3"/>
            <a:endCxn id="93" idx="1"/>
          </p:cNvCxnSpPr>
          <p:nvPr/>
        </p:nvCxnSpPr>
        <p:spPr>
          <a:xfrm>
            <a:off x="4051820" y="3196960"/>
            <a:ext cx="391005" cy="116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ipse 83">
            <a:extLst>
              <a:ext uri="{FF2B5EF4-FFF2-40B4-BE49-F238E27FC236}">
                <a16:creationId xmlns:a16="http://schemas.microsoft.com/office/drawing/2014/main" id="{509D6CA8-BC5B-4661-B35A-896467D197DA}"/>
              </a:ext>
            </a:extLst>
          </p:cNvPr>
          <p:cNvSpPr/>
          <p:nvPr/>
        </p:nvSpPr>
        <p:spPr>
          <a:xfrm>
            <a:off x="2288206" y="2475362"/>
            <a:ext cx="359228" cy="3553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latin typeface="Work Sans" panose="00000500000000000000" pitchFamily="2" charset="0"/>
              </a:rPr>
              <a:t>2</a:t>
            </a:r>
            <a:endParaRPr lang="es-CO" b="1" dirty="0">
              <a:latin typeface="Work Sans" panose="00000500000000000000" pitchFamily="2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6E16A76-413D-43C9-8ED5-39E8AB0B8DCD}"/>
              </a:ext>
            </a:extLst>
          </p:cNvPr>
          <p:cNvGrpSpPr/>
          <p:nvPr/>
        </p:nvGrpSpPr>
        <p:grpSpPr>
          <a:xfrm>
            <a:off x="2467820" y="4263089"/>
            <a:ext cx="1584000" cy="1027926"/>
            <a:chOff x="3119003" y="2408488"/>
            <a:chExt cx="1909614" cy="1027926"/>
          </a:xfrm>
        </p:grpSpPr>
        <p:sp>
          <p:nvSpPr>
            <p:cNvPr id="89" name="Rectángulo 88">
              <a:extLst>
                <a:ext uri="{FF2B5EF4-FFF2-40B4-BE49-F238E27FC236}">
                  <a16:creationId xmlns:a16="http://schemas.microsoft.com/office/drawing/2014/main" id="{55906093-6AA9-4A80-A7BE-3A4BB0EB45B8}"/>
                </a:ext>
              </a:extLst>
            </p:cNvPr>
            <p:cNvSpPr/>
            <p:nvPr/>
          </p:nvSpPr>
          <p:spPr>
            <a:xfrm>
              <a:off x="3119003" y="2410233"/>
              <a:ext cx="1909614" cy="10261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sys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50" dirty="0">
                  <a:solidFill>
                    <a:schemeClr val="accent1">
                      <a:lumMod val="50000"/>
                    </a:schemeClr>
                  </a:solidFill>
                  <a:latin typeface="Work Sans" panose="00000500000000000000" pitchFamily="2" charset="0"/>
                </a:rPr>
                <a:t>La propuesta de priorización territorial es puesta a consideración de la Dirección Misional y Direcciones regionales.</a:t>
              </a:r>
            </a:p>
          </p:txBody>
        </p:sp>
        <p:cxnSp>
          <p:nvCxnSpPr>
            <p:cNvPr id="90" name="Conector recto 89">
              <a:extLst>
                <a:ext uri="{FF2B5EF4-FFF2-40B4-BE49-F238E27FC236}">
                  <a16:creationId xmlns:a16="http://schemas.microsoft.com/office/drawing/2014/main" id="{6D55DD29-C903-4C2E-96BC-1A37DDF8CACF}"/>
                </a:ext>
              </a:extLst>
            </p:cNvPr>
            <p:cNvCxnSpPr>
              <a:cxnSpLocks/>
            </p:cNvCxnSpPr>
            <p:nvPr/>
          </p:nvCxnSpPr>
          <p:spPr>
            <a:xfrm>
              <a:off x="3119003" y="2408488"/>
              <a:ext cx="0" cy="101968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cto 90">
              <a:extLst>
                <a:ext uri="{FF2B5EF4-FFF2-40B4-BE49-F238E27FC236}">
                  <a16:creationId xmlns:a16="http://schemas.microsoft.com/office/drawing/2014/main" id="{9299924B-BB8B-43B9-B94F-A9C4517C7180}"/>
                </a:ext>
              </a:extLst>
            </p:cNvPr>
            <p:cNvCxnSpPr>
              <a:cxnSpLocks/>
            </p:cNvCxnSpPr>
            <p:nvPr/>
          </p:nvCxnSpPr>
          <p:spPr>
            <a:xfrm>
              <a:off x="5010993" y="2408488"/>
              <a:ext cx="0" cy="101968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ángulo redondeado 54">
            <a:extLst>
              <a:ext uri="{FF2B5EF4-FFF2-40B4-BE49-F238E27FC236}">
                <a16:creationId xmlns:a16="http://schemas.microsoft.com/office/drawing/2014/main" id="{BB2E4067-787A-4FDA-A9B0-BD152748649F}"/>
              </a:ext>
            </a:extLst>
          </p:cNvPr>
          <p:cNvSpPr/>
          <p:nvPr/>
        </p:nvSpPr>
        <p:spPr>
          <a:xfrm>
            <a:off x="4442825" y="2676126"/>
            <a:ext cx="1584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>
                <a:solidFill>
                  <a:schemeClr val="accent1">
                    <a:lumMod val="50000"/>
                  </a:schemeClr>
                </a:solidFill>
                <a:latin typeface="Work Sans" panose="00000500000000000000" pitchFamily="2" charset="0"/>
                <a:cs typeface="Times New Roman" panose="02020603050405020304" pitchFamily="18" charset="0"/>
              </a:rPr>
              <a:t> Generar los insumos para la etapa de alistamiento (focalización de zonas dentro del municipio).</a:t>
            </a:r>
          </a:p>
        </p:txBody>
      </p:sp>
      <p:sp>
        <p:nvSpPr>
          <p:cNvPr id="94" name="Rectángulo redondeado 54">
            <a:extLst>
              <a:ext uri="{FF2B5EF4-FFF2-40B4-BE49-F238E27FC236}">
                <a16:creationId xmlns:a16="http://schemas.microsoft.com/office/drawing/2014/main" id="{8A5692EC-0F4F-4E9B-882E-ADD884E3AA6D}"/>
              </a:ext>
            </a:extLst>
          </p:cNvPr>
          <p:cNvSpPr/>
          <p:nvPr/>
        </p:nvSpPr>
        <p:spPr>
          <a:xfrm>
            <a:off x="4442825" y="3710849"/>
            <a:ext cx="1584000" cy="335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00" dirty="0">
              <a:solidFill>
                <a:schemeClr val="bg1"/>
              </a:solidFill>
              <a:latin typeface="Work Sans" panose="00000500000000000000" pitchFamily="2" charset="0"/>
            </a:endParaRPr>
          </a:p>
        </p:txBody>
      </p:sp>
      <p:sp>
        <p:nvSpPr>
          <p:cNvPr id="95" name="Elipse 94">
            <a:extLst>
              <a:ext uri="{FF2B5EF4-FFF2-40B4-BE49-F238E27FC236}">
                <a16:creationId xmlns:a16="http://schemas.microsoft.com/office/drawing/2014/main" id="{ACDC8170-DADF-457B-BEB8-8A2D3B7A0E52}"/>
              </a:ext>
            </a:extLst>
          </p:cNvPr>
          <p:cNvSpPr/>
          <p:nvPr/>
        </p:nvSpPr>
        <p:spPr>
          <a:xfrm>
            <a:off x="4263211" y="2475362"/>
            <a:ext cx="359228" cy="3553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latin typeface="Work Sans" panose="00000500000000000000" pitchFamily="2" charset="0"/>
              </a:rPr>
              <a:t>3</a:t>
            </a:r>
            <a:endParaRPr lang="es-CO" b="1" dirty="0">
              <a:latin typeface="Work Sans" panose="00000500000000000000" pitchFamily="2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52CB6CC-5CCD-4D2E-892F-6EA5906F0999}"/>
              </a:ext>
            </a:extLst>
          </p:cNvPr>
          <p:cNvGrpSpPr/>
          <p:nvPr/>
        </p:nvGrpSpPr>
        <p:grpSpPr>
          <a:xfrm>
            <a:off x="4442825" y="4263089"/>
            <a:ext cx="1584000" cy="1027926"/>
            <a:chOff x="5620904" y="2310594"/>
            <a:chExt cx="1909614" cy="1027926"/>
          </a:xfrm>
        </p:grpSpPr>
        <p:sp>
          <p:nvSpPr>
            <p:cNvPr id="96" name="Rectángulo 95">
              <a:extLst>
                <a:ext uri="{FF2B5EF4-FFF2-40B4-BE49-F238E27FC236}">
                  <a16:creationId xmlns:a16="http://schemas.microsoft.com/office/drawing/2014/main" id="{73BE6E17-BEF7-4298-8DD6-79B6D756910E}"/>
                </a:ext>
              </a:extLst>
            </p:cNvPr>
            <p:cNvSpPr/>
            <p:nvPr/>
          </p:nvSpPr>
          <p:spPr>
            <a:xfrm>
              <a:off x="5620904" y="2312339"/>
              <a:ext cx="1909614" cy="10261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sys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50" dirty="0">
                  <a:solidFill>
                    <a:schemeClr val="accent1">
                      <a:lumMod val="50000"/>
                    </a:schemeClr>
                  </a:solidFill>
                  <a:latin typeface="Work Sans" panose="00000500000000000000" pitchFamily="2" charset="0"/>
                </a:rPr>
                <a:t>Se define qué insumos se requieren para el alistamiento de la oferta (Eje. la nucleación por barrios y veredas de los potenciales participantes, la cartografía de la nucleación).</a:t>
              </a:r>
            </a:p>
          </p:txBody>
        </p:sp>
        <p:cxnSp>
          <p:nvCxnSpPr>
            <p:cNvPr id="97" name="Conector recto 96">
              <a:extLst>
                <a:ext uri="{FF2B5EF4-FFF2-40B4-BE49-F238E27FC236}">
                  <a16:creationId xmlns:a16="http://schemas.microsoft.com/office/drawing/2014/main" id="{F637AAF9-084E-4FE1-B3B9-C62472F432D5}"/>
                </a:ext>
              </a:extLst>
            </p:cNvPr>
            <p:cNvCxnSpPr>
              <a:cxnSpLocks/>
            </p:cNvCxnSpPr>
            <p:nvPr/>
          </p:nvCxnSpPr>
          <p:spPr>
            <a:xfrm>
              <a:off x="5620904" y="2310594"/>
              <a:ext cx="0" cy="101968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cto 97">
              <a:extLst>
                <a:ext uri="{FF2B5EF4-FFF2-40B4-BE49-F238E27FC236}">
                  <a16:creationId xmlns:a16="http://schemas.microsoft.com/office/drawing/2014/main" id="{CCA24DE5-A8D2-44E1-A675-F91525E7E7B0}"/>
                </a:ext>
              </a:extLst>
            </p:cNvPr>
            <p:cNvCxnSpPr>
              <a:cxnSpLocks/>
            </p:cNvCxnSpPr>
            <p:nvPr/>
          </p:nvCxnSpPr>
          <p:spPr>
            <a:xfrm>
              <a:off x="7512894" y="2310594"/>
              <a:ext cx="0" cy="101968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ángulo redondeado 54">
            <a:extLst>
              <a:ext uri="{FF2B5EF4-FFF2-40B4-BE49-F238E27FC236}">
                <a16:creationId xmlns:a16="http://schemas.microsoft.com/office/drawing/2014/main" id="{814A54A8-C682-4CEF-9669-A24086665D45}"/>
              </a:ext>
            </a:extLst>
          </p:cNvPr>
          <p:cNvSpPr/>
          <p:nvPr/>
        </p:nvSpPr>
        <p:spPr>
          <a:xfrm>
            <a:off x="6465047" y="2677410"/>
            <a:ext cx="1584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>
                <a:solidFill>
                  <a:schemeClr val="accent1">
                    <a:lumMod val="50000"/>
                  </a:schemeClr>
                </a:solidFill>
                <a:latin typeface="Work Sans" panose="00000500000000000000" pitchFamily="2" charset="0"/>
                <a:cs typeface="Times New Roman" panose="02020603050405020304" pitchFamily="18" charset="0"/>
              </a:rPr>
              <a:t>Generar los insumos para la identificación y selección de </a:t>
            </a:r>
            <a:r>
              <a:rPr lang="es-ES" sz="1050">
                <a:solidFill>
                  <a:schemeClr val="accent1">
                    <a:lumMod val="50000"/>
                  </a:schemeClr>
                </a:solidFill>
                <a:latin typeface="Work Sans" panose="00000500000000000000" pitchFamily="2" charset="0"/>
                <a:cs typeface="Times New Roman" panose="02020603050405020304" pitchFamily="18" charset="0"/>
              </a:rPr>
              <a:t>potenciales.</a:t>
            </a:r>
            <a:endParaRPr lang="es-ES" sz="1050" dirty="0">
              <a:solidFill>
                <a:schemeClr val="accent1">
                  <a:lumMod val="50000"/>
                </a:schemeClr>
              </a:solidFill>
              <a:latin typeface="Work Sans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0" name="Rectángulo redondeado 54">
            <a:extLst>
              <a:ext uri="{FF2B5EF4-FFF2-40B4-BE49-F238E27FC236}">
                <a16:creationId xmlns:a16="http://schemas.microsoft.com/office/drawing/2014/main" id="{7000F59A-21CF-4A27-A35A-45EEBFD2482D}"/>
              </a:ext>
            </a:extLst>
          </p:cNvPr>
          <p:cNvSpPr/>
          <p:nvPr/>
        </p:nvSpPr>
        <p:spPr>
          <a:xfrm>
            <a:off x="6465047" y="3712133"/>
            <a:ext cx="1584000" cy="335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00" dirty="0">
              <a:solidFill>
                <a:schemeClr val="bg1"/>
              </a:solidFill>
              <a:latin typeface="Work Sans" panose="00000500000000000000" pitchFamily="2" charset="0"/>
            </a:endParaRPr>
          </a:p>
        </p:txBody>
      </p:sp>
      <p:sp>
        <p:nvSpPr>
          <p:cNvPr id="101" name="Elipse 100">
            <a:extLst>
              <a:ext uri="{FF2B5EF4-FFF2-40B4-BE49-F238E27FC236}">
                <a16:creationId xmlns:a16="http://schemas.microsoft.com/office/drawing/2014/main" id="{E1ADA3DD-190F-4C49-9540-F200B7F764C7}"/>
              </a:ext>
            </a:extLst>
          </p:cNvPr>
          <p:cNvSpPr/>
          <p:nvPr/>
        </p:nvSpPr>
        <p:spPr>
          <a:xfrm>
            <a:off x="6285433" y="2475362"/>
            <a:ext cx="359228" cy="3553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latin typeface="Work Sans" panose="00000500000000000000" pitchFamily="2" charset="0"/>
              </a:rPr>
              <a:t>4</a:t>
            </a:r>
            <a:endParaRPr lang="es-CO" b="1" dirty="0">
              <a:latin typeface="Work Sans" panose="00000500000000000000" pitchFamily="2" charset="0"/>
            </a:endParaRPr>
          </a:p>
        </p:txBody>
      </p: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A80E7F81-1A1B-4C18-BFEB-8C492672171C}"/>
              </a:ext>
            </a:extLst>
          </p:cNvPr>
          <p:cNvGrpSpPr/>
          <p:nvPr/>
        </p:nvGrpSpPr>
        <p:grpSpPr>
          <a:xfrm>
            <a:off x="6465047" y="4263089"/>
            <a:ext cx="1584000" cy="1027926"/>
            <a:chOff x="5620904" y="2310594"/>
            <a:chExt cx="1909614" cy="1027926"/>
          </a:xfrm>
        </p:grpSpPr>
        <p:sp>
          <p:nvSpPr>
            <p:cNvPr id="103" name="Rectángulo 102">
              <a:extLst>
                <a:ext uri="{FF2B5EF4-FFF2-40B4-BE49-F238E27FC236}">
                  <a16:creationId xmlns:a16="http://schemas.microsoft.com/office/drawing/2014/main" id="{AE7FB387-5A10-4FF3-AEF7-C6347B171D42}"/>
                </a:ext>
              </a:extLst>
            </p:cNvPr>
            <p:cNvSpPr/>
            <p:nvPr/>
          </p:nvSpPr>
          <p:spPr>
            <a:xfrm>
              <a:off x="5620904" y="2312339"/>
              <a:ext cx="1909614" cy="10261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sys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50" dirty="0">
                  <a:solidFill>
                    <a:schemeClr val="accent1">
                      <a:lumMod val="50000"/>
                    </a:schemeClr>
                  </a:solidFill>
                  <a:latin typeface="Work Sans" panose="00000500000000000000" pitchFamily="2" charset="0"/>
                </a:rPr>
                <a:t>Bases de datos de los potenciales participantes con la información relevante.</a:t>
              </a:r>
              <a:endParaRPr lang="es-ES" sz="75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Work Sans" panose="00000500000000000000" pitchFamily="2" charset="0"/>
              </a:endParaRPr>
            </a:p>
          </p:txBody>
        </p:sp>
        <p:cxnSp>
          <p:nvCxnSpPr>
            <p:cNvPr id="104" name="Conector recto 103">
              <a:extLst>
                <a:ext uri="{FF2B5EF4-FFF2-40B4-BE49-F238E27FC236}">
                  <a16:creationId xmlns:a16="http://schemas.microsoft.com/office/drawing/2014/main" id="{36644BDF-BAFF-48A0-A509-0C34F4EC4775}"/>
                </a:ext>
              </a:extLst>
            </p:cNvPr>
            <p:cNvCxnSpPr>
              <a:cxnSpLocks/>
            </p:cNvCxnSpPr>
            <p:nvPr/>
          </p:nvCxnSpPr>
          <p:spPr>
            <a:xfrm>
              <a:off x="5620904" y="2310594"/>
              <a:ext cx="0" cy="101968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104">
              <a:extLst>
                <a:ext uri="{FF2B5EF4-FFF2-40B4-BE49-F238E27FC236}">
                  <a16:creationId xmlns:a16="http://schemas.microsoft.com/office/drawing/2014/main" id="{3F9A4C48-0667-432D-9D07-F4E4A65C50E2}"/>
                </a:ext>
              </a:extLst>
            </p:cNvPr>
            <p:cNvCxnSpPr>
              <a:cxnSpLocks/>
            </p:cNvCxnSpPr>
            <p:nvPr/>
          </p:nvCxnSpPr>
          <p:spPr>
            <a:xfrm>
              <a:off x="7512894" y="2310594"/>
              <a:ext cx="0" cy="101968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Conector: angular 105">
            <a:extLst>
              <a:ext uri="{FF2B5EF4-FFF2-40B4-BE49-F238E27FC236}">
                <a16:creationId xmlns:a16="http://schemas.microsoft.com/office/drawing/2014/main" id="{EF97B85D-6140-424E-AA17-AD19106DB67C}"/>
              </a:ext>
            </a:extLst>
          </p:cNvPr>
          <p:cNvCxnSpPr>
            <a:cxnSpLocks/>
            <a:stCxn id="93" idx="3"/>
            <a:endCxn id="99" idx="1"/>
          </p:cNvCxnSpPr>
          <p:nvPr/>
        </p:nvCxnSpPr>
        <p:spPr>
          <a:xfrm>
            <a:off x="6026825" y="3198126"/>
            <a:ext cx="438222" cy="128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ángulo redondeado 54">
            <a:extLst>
              <a:ext uri="{FF2B5EF4-FFF2-40B4-BE49-F238E27FC236}">
                <a16:creationId xmlns:a16="http://schemas.microsoft.com/office/drawing/2014/main" id="{14B95509-0F97-4560-8429-40340DF4D52A}"/>
              </a:ext>
            </a:extLst>
          </p:cNvPr>
          <p:cNvSpPr/>
          <p:nvPr/>
        </p:nvSpPr>
        <p:spPr>
          <a:xfrm>
            <a:off x="8511216" y="1866725"/>
            <a:ext cx="1584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>
                <a:solidFill>
                  <a:schemeClr val="accent1">
                    <a:lumMod val="50000"/>
                  </a:schemeClr>
                </a:solidFill>
                <a:latin typeface="Work Sans" panose="00000500000000000000" pitchFamily="2" charset="0"/>
                <a:cs typeface="Times New Roman" panose="02020603050405020304" pitchFamily="18" charset="0"/>
              </a:rPr>
              <a:t>Elaborar la Ficha de Focalización </a:t>
            </a:r>
          </a:p>
        </p:txBody>
      </p:sp>
      <p:sp>
        <p:nvSpPr>
          <p:cNvPr id="108" name="Rectángulo redondeado 54">
            <a:extLst>
              <a:ext uri="{FF2B5EF4-FFF2-40B4-BE49-F238E27FC236}">
                <a16:creationId xmlns:a16="http://schemas.microsoft.com/office/drawing/2014/main" id="{A8F7CBE8-1CEC-43C3-BD24-B1CB929699CD}"/>
              </a:ext>
            </a:extLst>
          </p:cNvPr>
          <p:cNvSpPr/>
          <p:nvPr/>
        </p:nvSpPr>
        <p:spPr>
          <a:xfrm>
            <a:off x="8511216" y="2901448"/>
            <a:ext cx="1584000" cy="335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00" dirty="0">
              <a:solidFill>
                <a:schemeClr val="bg1"/>
              </a:solidFill>
              <a:latin typeface="Work Sans" panose="00000500000000000000" pitchFamily="2" charset="0"/>
            </a:endParaRPr>
          </a:p>
        </p:txBody>
      </p:sp>
      <p:sp>
        <p:nvSpPr>
          <p:cNvPr id="109" name="Elipse 108">
            <a:extLst>
              <a:ext uri="{FF2B5EF4-FFF2-40B4-BE49-F238E27FC236}">
                <a16:creationId xmlns:a16="http://schemas.microsoft.com/office/drawing/2014/main" id="{C8D0E803-9FEA-42DC-A31E-C90B27310B57}"/>
              </a:ext>
            </a:extLst>
          </p:cNvPr>
          <p:cNvSpPr/>
          <p:nvPr/>
        </p:nvSpPr>
        <p:spPr>
          <a:xfrm>
            <a:off x="8331602" y="1662668"/>
            <a:ext cx="359228" cy="3553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latin typeface="Work Sans" panose="00000500000000000000" pitchFamily="2" charset="0"/>
              </a:rPr>
              <a:t>5</a:t>
            </a:r>
            <a:endParaRPr lang="es-CO" b="1" dirty="0">
              <a:latin typeface="Work Sans" panose="00000500000000000000" pitchFamily="2" charset="0"/>
            </a:endParaRPr>
          </a:p>
        </p:txBody>
      </p:sp>
      <p:cxnSp>
        <p:nvCxnSpPr>
          <p:cNvPr id="114" name="Conector: angular 113">
            <a:extLst>
              <a:ext uri="{FF2B5EF4-FFF2-40B4-BE49-F238E27FC236}">
                <a16:creationId xmlns:a16="http://schemas.microsoft.com/office/drawing/2014/main" id="{248BEB66-C4D6-4265-930E-3AE4BEA5C09B}"/>
              </a:ext>
            </a:extLst>
          </p:cNvPr>
          <p:cNvCxnSpPr>
            <a:cxnSpLocks/>
            <a:stCxn id="99" idx="3"/>
            <a:endCxn id="107" idx="1"/>
          </p:cNvCxnSpPr>
          <p:nvPr/>
        </p:nvCxnSpPr>
        <p:spPr>
          <a:xfrm flipV="1">
            <a:off x="8049047" y="2388725"/>
            <a:ext cx="462169" cy="81068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upo 120">
            <a:extLst>
              <a:ext uri="{FF2B5EF4-FFF2-40B4-BE49-F238E27FC236}">
                <a16:creationId xmlns:a16="http://schemas.microsoft.com/office/drawing/2014/main" id="{3F145F7E-9E90-4B0D-B61E-7D60502CBCF0}"/>
              </a:ext>
            </a:extLst>
          </p:cNvPr>
          <p:cNvGrpSpPr/>
          <p:nvPr/>
        </p:nvGrpSpPr>
        <p:grpSpPr>
          <a:xfrm>
            <a:off x="10363239" y="3908528"/>
            <a:ext cx="1584000" cy="1027926"/>
            <a:chOff x="5620904" y="2310594"/>
            <a:chExt cx="1909614" cy="1027926"/>
          </a:xfrm>
        </p:grpSpPr>
        <p:sp>
          <p:nvSpPr>
            <p:cNvPr id="122" name="Rectángulo 121">
              <a:extLst>
                <a:ext uri="{FF2B5EF4-FFF2-40B4-BE49-F238E27FC236}">
                  <a16:creationId xmlns:a16="http://schemas.microsoft.com/office/drawing/2014/main" id="{34FE948F-ACEB-472F-8E41-8B4922B22F7E}"/>
                </a:ext>
              </a:extLst>
            </p:cNvPr>
            <p:cNvSpPr/>
            <p:nvPr/>
          </p:nvSpPr>
          <p:spPr>
            <a:xfrm>
              <a:off x="5620904" y="2312339"/>
              <a:ext cx="1909614" cy="10261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sys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800"/>
                </a:spcAft>
              </a:pPr>
              <a:r>
                <a:rPr lang="es-CO" sz="750" dirty="0">
                  <a:solidFill>
                    <a:schemeClr val="accent1">
                      <a:lumMod val="50000"/>
                    </a:schemeClr>
                  </a:solidFill>
                  <a:latin typeface="Work Sans" panose="00000500000000000000" pitchFamily="2" charset="0"/>
                </a:rPr>
                <a:t>Identificar los cuellos de botella que dificulten el acceso efectivo a los bienes y servicios ofrecidos por los programas y generar alertas ´para la toma de decisiones.</a:t>
              </a:r>
            </a:p>
          </p:txBody>
        </p: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A649380F-4DF0-433B-B30D-1BED5BBBD58D}"/>
                </a:ext>
              </a:extLst>
            </p:cNvPr>
            <p:cNvCxnSpPr>
              <a:cxnSpLocks/>
            </p:cNvCxnSpPr>
            <p:nvPr/>
          </p:nvCxnSpPr>
          <p:spPr>
            <a:xfrm>
              <a:off x="5620904" y="2310594"/>
              <a:ext cx="0" cy="101968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B9405F19-F184-48E9-BD98-8CBEFCC35E9E}"/>
                </a:ext>
              </a:extLst>
            </p:cNvPr>
            <p:cNvCxnSpPr>
              <a:cxnSpLocks/>
            </p:cNvCxnSpPr>
            <p:nvPr/>
          </p:nvCxnSpPr>
          <p:spPr>
            <a:xfrm>
              <a:off x="7512894" y="2310594"/>
              <a:ext cx="0" cy="101968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016FFDC7-FB33-45F4-8A19-DBB03E63D6F4}"/>
              </a:ext>
            </a:extLst>
          </p:cNvPr>
          <p:cNvGrpSpPr/>
          <p:nvPr/>
        </p:nvGrpSpPr>
        <p:grpSpPr>
          <a:xfrm>
            <a:off x="919270" y="1808196"/>
            <a:ext cx="823987" cy="303705"/>
            <a:chOff x="243980" y="798600"/>
            <a:chExt cx="823987" cy="303705"/>
          </a:xfrm>
        </p:grpSpPr>
        <p:sp>
          <p:nvSpPr>
            <p:cNvPr id="131" name="Elipse 130">
              <a:extLst>
                <a:ext uri="{FF2B5EF4-FFF2-40B4-BE49-F238E27FC236}">
                  <a16:creationId xmlns:a16="http://schemas.microsoft.com/office/drawing/2014/main" id="{892E8B68-2EC4-4046-8B9B-E27EB4EA3363}"/>
                </a:ext>
              </a:extLst>
            </p:cNvPr>
            <p:cNvSpPr/>
            <p:nvPr/>
          </p:nvSpPr>
          <p:spPr>
            <a:xfrm>
              <a:off x="356604" y="798600"/>
              <a:ext cx="576545" cy="30370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9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anose="00000500000000000000" pitchFamily="2" charset="0"/>
              </a:endParaRPr>
            </a:p>
          </p:txBody>
        </p: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3558989B-3022-4A1C-8DA9-AB90F3C450FA}"/>
                </a:ext>
              </a:extLst>
            </p:cNvPr>
            <p:cNvSpPr txBox="1"/>
            <p:nvPr/>
          </p:nvSpPr>
          <p:spPr>
            <a:xfrm>
              <a:off x="243980" y="862216"/>
              <a:ext cx="823987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8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ork Sans" panose="00000500000000000000" pitchFamily="2" charset="0"/>
                </a:rPr>
                <a:t>I N I C I O </a:t>
              </a:r>
              <a:endParaRPr lang="es-CO" sz="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anose="00000500000000000000" pitchFamily="2" charset="0"/>
              </a:endParaRPr>
            </a:p>
          </p:txBody>
        </p:sp>
      </p:grpSp>
      <p:cxnSp>
        <p:nvCxnSpPr>
          <p:cNvPr id="134" name="Conector: angular 133">
            <a:extLst>
              <a:ext uri="{FF2B5EF4-FFF2-40B4-BE49-F238E27FC236}">
                <a16:creationId xmlns:a16="http://schemas.microsoft.com/office/drawing/2014/main" id="{E1237577-9DA9-4AB7-AD1B-A2FF31087F55}"/>
              </a:ext>
            </a:extLst>
          </p:cNvPr>
          <p:cNvCxnSpPr>
            <a:cxnSpLocks/>
            <a:stCxn id="131" idx="4"/>
            <a:endCxn id="51" idx="0"/>
          </p:cNvCxnSpPr>
          <p:nvPr/>
        </p:nvCxnSpPr>
        <p:spPr>
          <a:xfrm rot="16200000" flipH="1">
            <a:off x="1040451" y="2391616"/>
            <a:ext cx="561790" cy="235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upo 136">
            <a:extLst>
              <a:ext uri="{FF2B5EF4-FFF2-40B4-BE49-F238E27FC236}">
                <a16:creationId xmlns:a16="http://schemas.microsoft.com/office/drawing/2014/main" id="{EEBF15C2-9D95-48E6-A204-A003E62487E7}"/>
              </a:ext>
            </a:extLst>
          </p:cNvPr>
          <p:cNvGrpSpPr/>
          <p:nvPr/>
        </p:nvGrpSpPr>
        <p:grpSpPr>
          <a:xfrm>
            <a:off x="11436212" y="3345350"/>
            <a:ext cx="823987" cy="303705"/>
            <a:chOff x="232883" y="798600"/>
            <a:chExt cx="823987" cy="303705"/>
          </a:xfrm>
        </p:grpSpPr>
        <p:sp>
          <p:nvSpPr>
            <p:cNvPr id="138" name="Elipse 137">
              <a:extLst>
                <a:ext uri="{FF2B5EF4-FFF2-40B4-BE49-F238E27FC236}">
                  <a16:creationId xmlns:a16="http://schemas.microsoft.com/office/drawing/2014/main" id="{96ED835A-F4A7-47FA-86CA-A9CDB63C183B}"/>
                </a:ext>
              </a:extLst>
            </p:cNvPr>
            <p:cNvSpPr/>
            <p:nvPr/>
          </p:nvSpPr>
          <p:spPr>
            <a:xfrm>
              <a:off x="356604" y="798600"/>
              <a:ext cx="576545" cy="30370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9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anose="00000500000000000000" pitchFamily="2" charset="0"/>
              </a:endParaRPr>
            </a:p>
          </p:txBody>
        </p:sp>
        <p:sp>
          <p:nvSpPr>
            <p:cNvPr id="139" name="CuadroTexto 138">
              <a:extLst>
                <a:ext uri="{FF2B5EF4-FFF2-40B4-BE49-F238E27FC236}">
                  <a16:creationId xmlns:a16="http://schemas.microsoft.com/office/drawing/2014/main" id="{63D76E05-AD5F-4FBA-8E40-559F7461361A}"/>
                </a:ext>
              </a:extLst>
            </p:cNvPr>
            <p:cNvSpPr txBox="1"/>
            <p:nvPr/>
          </p:nvSpPr>
          <p:spPr>
            <a:xfrm>
              <a:off x="232883" y="840851"/>
              <a:ext cx="823987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8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ork Sans" panose="00000500000000000000" pitchFamily="2" charset="0"/>
                </a:rPr>
                <a:t>F I N </a:t>
              </a:r>
              <a:endParaRPr lang="es-CO" sz="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anose="00000500000000000000" pitchFamily="2" charset="0"/>
              </a:endParaRPr>
            </a:p>
          </p:txBody>
        </p:sp>
      </p:grpSp>
      <p:sp>
        <p:nvSpPr>
          <p:cNvPr id="59" name="Rectángulo redondeado 54">
            <a:extLst>
              <a:ext uri="{FF2B5EF4-FFF2-40B4-BE49-F238E27FC236}">
                <a16:creationId xmlns:a16="http://schemas.microsoft.com/office/drawing/2014/main" id="{08BF1E69-6FE6-443A-AA67-AE62D9D16951}"/>
              </a:ext>
            </a:extLst>
          </p:cNvPr>
          <p:cNvSpPr/>
          <p:nvPr/>
        </p:nvSpPr>
        <p:spPr>
          <a:xfrm>
            <a:off x="8522088" y="3734039"/>
            <a:ext cx="1584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>
                <a:solidFill>
                  <a:schemeClr val="accent1">
                    <a:lumMod val="50000"/>
                  </a:schemeClr>
                </a:solidFill>
                <a:latin typeface="Work Sans" panose="00000500000000000000" pitchFamily="2" charset="0"/>
                <a:cs typeface="Times New Roman" panose="02020603050405020304" pitchFamily="18" charset="0"/>
              </a:rPr>
              <a:t>Realizar Seguimiento a la </a:t>
            </a:r>
            <a:r>
              <a:rPr lang="es-ES" sz="1050">
                <a:solidFill>
                  <a:schemeClr val="accent1">
                    <a:lumMod val="50000"/>
                  </a:schemeClr>
                </a:solidFill>
                <a:latin typeface="Work Sans" panose="00000500000000000000" pitchFamily="2" charset="0"/>
                <a:cs typeface="Times New Roman" panose="02020603050405020304" pitchFamily="18" charset="0"/>
              </a:rPr>
              <a:t>Focalización </a:t>
            </a:r>
            <a:endParaRPr lang="es-ES" sz="1050" dirty="0">
              <a:solidFill>
                <a:schemeClr val="accent1">
                  <a:lumMod val="50000"/>
                </a:schemeClr>
              </a:solidFill>
              <a:latin typeface="Work Sans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0" name="Rectángulo redondeado 54">
            <a:extLst>
              <a:ext uri="{FF2B5EF4-FFF2-40B4-BE49-F238E27FC236}">
                <a16:creationId xmlns:a16="http://schemas.microsoft.com/office/drawing/2014/main" id="{C4CD7992-8B23-4B3D-845B-F567AB907A84}"/>
              </a:ext>
            </a:extLst>
          </p:cNvPr>
          <p:cNvSpPr/>
          <p:nvPr/>
        </p:nvSpPr>
        <p:spPr>
          <a:xfrm>
            <a:off x="8522088" y="4768762"/>
            <a:ext cx="1584000" cy="335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00" dirty="0">
              <a:solidFill>
                <a:schemeClr val="bg1"/>
              </a:solidFill>
              <a:latin typeface="Work Sans" panose="00000500000000000000" pitchFamily="2" charset="0"/>
            </a:endParaRPr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7C071A1F-CAE3-4ADA-9C87-F1E20931BC67}"/>
              </a:ext>
            </a:extLst>
          </p:cNvPr>
          <p:cNvSpPr/>
          <p:nvPr/>
        </p:nvSpPr>
        <p:spPr>
          <a:xfrm>
            <a:off x="8342474" y="3529459"/>
            <a:ext cx="359228" cy="3553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latin typeface="Work Sans" panose="00000500000000000000" pitchFamily="2" charset="0"/>
              </a:rPr>
              <a:t>6</a:t>
            </a:r>
            <a:endParaRPr lang="es-CO" b="1" dirty="0">
              <a:latin typeface="Work Sans" panose="00000500000000000000" pitchFamily="2" charset="0"/>
            </a:endParaRPr>
          </a:p>
        </p:txBody>
      </p:sp>
      <p:cxnSp>
        <p:nvCxnSpPr>
          <p:cNvPr id="62" name="Conector: angular 61">
            <a:extLst>
              <a:ext uri="{FF2B5EF4-FFF2-40B4-BE49-F238E27FC236}">
                <a16:creationId xmlns:a16="http://schemas.microsoft.com/office/drawing/2014/main" id="{19FCBC9B-2A89-483C-8D31-0C026A9024CF}"/>
              </a:ext>
            </a:extLst>
          </p:cNvPr>
          <p:cNvCxnSpPr>
            <a:cxnSpLocks/>
            <a:stCxn id="99" idx="3"/>
            <a:endCxn id="59" idx="1"/>
          </p:cNvCxnSpPr>
          <p:nvPr/>
        </p:nvCxnSpPr>
        <p:spPr>
          <a:xfrm>
            <a:off x="8049047" y="3199410"/>
            <a:ext cx="473041" cy="10566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22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4A29DC5B-0AA1-4556-844A-CB7BFFD995C0}"/>
              </a:ext>
            </a:extLst>
          </p:cNvPr>
          <p:cNvSpPr/>
          <p:nvPr/>
        </p:nvSpPr>
        <p:spPr>
          <a:xfrm>
            <a:off x="405430" y="677544"/>
            <a:ext cx="8444955" cy="405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sz="4000" b="1" dirty="0">
                <a:solidFill>
                  <a:schemeClr val="accent5">
                    <a:lumMod val="75000"/>
                  </a:scheme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Etapas del ejercicio de focalización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649C968-016C-4DDD-8727-4A76138B123D}"/>
              </a:ext>
            </a:extLst>
          </p:cNvPr>
          <p:cNvGrpSpPr/>
          <p:nvPr/>
        </p:nvGrpSpPr>
        <p:grpSpPr>
          <a:xfrm>
            <a:off x="4728613" y="2256504"/>
            <a:ext cx="662975" cy="754064"/>
            <a:chOff x="1320676" y="354576"/>
            <a:chExt cx="807609" cy="775939"/>
          </a:xfrm>
        </p:grpSpPr>
        <p:sp>
          <p:nvSpPr>
            <p:cNvPr id="12" name="20 Elipse">
              <a:extLst>
                <a:ext uri="{FF2B5EF4-FFF2-40B4-BE49-F238E27FC236}">
                  <a16:creationId xmlns:a16="http://schemas.microsoft.com/office/drawing/2014/main" id="{B6923916-4BC8-4205-B962-825834DFE1FF}"/>
                </a:ext>
              </a:extLst>
            </p:cNvPr>
            <p:cNvSpPr/>
            <p:nvPr/>
          </p:nvSpPr>
          <p:spPr bwMode="auto">
            <a:xfrm>
              <a:off x="1369051" y="354576"/>
              <a:ext cx="700855" cy="49158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13" name="21 Elipse">
              <a:extLst>
                <a:ext uri="{FF2B5EF4-FFF2-40B4-BE49-F238E27FC236}">
                  <a16:creationId xmlns:a16="http://schemas.microsoft.com/office/drawing/2014/main" id="{43505BA2-DD5C-4A47-8B3C-412015D0E0D1}"/>
                </a:ext>
              </a:extLst>
            </p:cNvPr>
            <p:cNvSpPr/>
            <p:nvPr/>
          </p:nvSpPr>
          <p:spPr bwMode="auto">
            <a:xfrm>
              <a:off x="1467313" y="411046"/>
              <a:ext cx="504329" cy="37611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19 CuadroTexto">
              <a:extLst>
                <a:ext uri="{FF2B5EF4-FFF2-40B4-BE49-F238E27FC236}">
                  <a16:creationId xmlns:a16="http://schemas.microsoft.com/office/drawing/2014/main" id="{0CBEC851-277A-4A22-A027-76B6F0110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0676" y="376571"/>
              <a:ext cx="807609" cy="753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defTabSz="457200">
                <a:defRPr/>
              </a:pPr>
              <a:r>
                <a:rPr lang="es-CO" sz="20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</a:p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6" name="Rectángulo redondeado 1">
            <a:extLst>
              <a:ext uri="{FF2B5EF4-FFF2-40B4-BE49-F238E27FC236}">
                <a16:creationId xmlns:a16="http://schemas.microsoft.com/office/drawing/2014/main" id="{0D100626-27AA-417F-817F-E3D888EA568D}"/>
              </a:ext>
            </a:extLst>
          </p:cNvPr>
          <p:cNvSpPr/>
          <p:nvPr/>
        </p:nvSpPr>
        <p:spPr>
          <a:xfrm>
            <a:off x="5459798" y="2157505"/>
            <a:ext cx="2649113" cy="678417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Century Gothic" panose="020B0502020202020204" pitchFamily="34" charset="0"/>
              </a:rPr>
              <a:t>Identificación</a:t>
            </a:r>
          </a:p>
        </p:txBody>
      </p:sp>
      <p:sp>
        <p:nvSpPr>
          <p:cNvPr id="33" name="Rectángulo redondeado 1">
            <a:extLst>
              <a:ext uri="{FF2B5EF4-FFF2-40B4-BE49-F238E27FC236}">
                <a16:creationId xmlns:a16="http://schemas.microsoft.com/office/drawing/2014/main" id="{50F841A2-7BFB-44D0-849D-D6ADB9BA0FB5}"/>
              </a:ext>
            </a:extLst>
          </p:cNvPr>
          <p:cNvSpPr/>
          <p:nvPr/>
        </p:nvSpPr>
        <p:spPr>
          <a:xfrm>
            <a:off x="5459798" y="2916798"/>
            <a:ext cx="2649113" cy="678417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Century Gothic" panose="020B0502020202020204" pitchFamily="34" charset="0"/>
              </a:rPr>
              <a:t>Selección</a:t>
            </a:r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ACE86D0-B565-4841-8563-B88D4831E653}"/>
              </a:ext>
            </a:extLst>
          </p:cNvPr>
          <p:cNvGrpSpPr/>
          <p:nvPr/>
        </p:nvGrpSpPr>
        <p:grpSpPr>
          <a:xfrm>
            <a:off x="4684793" y="2999885"/>
            <a:ext cx="662975" cy="690761"/>
            <a:chOff x="1315671" y="354576"/>
            <a:chExt cx="807609" cy="710799"/>
          </a:xfrm>
        </p:grpSpPr>
        <p:sp>
          <p:nvSpPr>
            <p:cNvPr id="83" name="20 Elipse">
              <a:extLst>
                <a:ext uri="{FF2B5EF4-FFF2-40B4-BE49-F238E27FC236}">
                  <a16:creationId xmlns:a16="http://schemas.microsoft.com/office/drawing/2014/main" id="{8960E062-ED1F-4C0F-864F-ECF88EDC4817}"/>
                </a:ext>
              </a:extLst>
            </p:cNvPr>
            <p:cNvSpPr/>
            <p:nvPr/>
          </p:nvSpPr>
          <p:spPr bwMode="auto">
            <a:xfrm>
              <a:off x="1369051" y="354576"/>
              <a:ext cx="700855" cy="49158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84" name="21 Elipse">
              <a:extLst>
                <a:ext uri="{FF2B5EF4-FFF2-40B4-BE49-F238E27FC236}">
                  <a16:creationId xmlns:a16="http://schemas.microsoft.com/office/drawing/2014/main" id="{1CC0D845-D6D9-4EEE-93A2-4F86C43D04F0}"/>
                </a:ext>
              </a:extLst>
            </p:cNvPr>
            <p:cNvSpPr/>
            <p:nvPr/>
          </p:nvSpPr>
          <p:spPr bwMode="auto">
            <a:xfrm>
              <a:off x="1467313" y="411046"/>
              <a:ext cx="504329" cy="37611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19 CuadroTexto">
              <a:extLst>
                <a:ext uri="{FF2B5EF4-FFF2-40B4-BE49-F238E27FC236}">
                  <a16:creationId xmlns:a16="http://schemas.microsoft.com/office/drawing/2014/main" id="{2BC23DEF-EB9B-45E9-AB94-431836139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5671" y="383235"/>
              <a:ext cx="807609" cy="682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defTabSz="457200">
                <a:defRPr/>
              </a:pPr>
              <a:r>
                <a:rPr lang="es-CO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</a:p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658D4A0E-A261-42A3-8415-58BF3FE23697}"/>
              </a:ext>
            </a:extLst>
          </p:cNvPr>
          <p:cNvGrpSpPr/>
          <p:nvPr/>
        </p:nvGrpSpPr>
        <p:grpSpPr>
          <a:xfrm>
            <a:off x="4718247" y="3757661"/>
            <a:ext cx="662975" cy="684284"/>
            <a:chOff x="1320676" y="354576"/>
            <a:chExt cx="807609" cy="704134"/>
          </a:xfrm>
        </p:grpSpPr>
        <p:sp>
          <p:nvSpPr>
            <p:cNvPr id="17" name="20 Elipse">
              <a:extLst>
                <a:ext uri="{FF2B5EF4-FFF2-40B4-BE49-F238E27FC236}">
                  <a16:creationId xmlns:a16="http://schemas.microsoft.com/office/drawing/2014/main" id="{A1A1365A-7066-42D8-82AB-2D6A67BAAA92}"/>
                </a:ext>
              </a:extLst>
            </p:cNvPr>
            <p:cNvSpPr/>
            <p:nvPr/>
          </p:nvSpPr>
          <p:spPr bwMode="auto">
            <a:xfrm>
              <a:off x="1369051" y="354576"/>
              <a:ext cx="700855" cy="49158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18" name="21 Elipse">
              <a:extLst>
                <a:ext uri="{FF2B5EF4-FFF2-40B4-BE49-F238E27FC236}">
                  <a16:creationId xmlns:a16="http://schemas.microsoft.com/office/drawing/2014/main" id="{06BA1928-FC67-436A-92FC-7110580ADB2F}"/>
                </a:ext>
              </a:extLst>
            </p:cNvPr>
            <p:cNvSpPr/>
            <p:nvPr/>
          </p:nvSpPr>
          <p:spPr bwMode="auto">
            <a:xfrm>
              <a:off x="1467313" y="411046"/>
              <a:ext cx="504329" cy="37611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19 CuadroTexto">
              <a:extLst>
                <a:ext uri="{FF2B5EF4-FFF2-40B4-BE49-F238E27FC236}">
                  <a16:creationId xmlns:a16="http://schemas.microsoft.com/office/drawing/2014/main" id="{6BB43AB5-9A0E-42DE-AD31-63BD16246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0676" y="376571"/>
              <a:ext cx="807609" cy="682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defTabSz="457200">
                <a:defRPr/>
              </a:pPr>
              <a:r>
                <a:rPr lang="es-CO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3</a:t>
              </a:r>
            </a:p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0" name="Rectángulo redondeado 1">
            <a:extLst>
              <a:ext uri="{FF2B5EF4-FFF2-40B4-BE49-F238E27FC236}">
                <a16:creationId xmlns:a16="http://schemas.microsoft.com/office/drawing/2014/main" id="{66C28FBD-6F51-448C-9E12-7E0705B58720}"/>
              </a:ext>
            </a:extLst>
          </p:cNvPr>
          <p:cNvSpPr/>
          <p:nvPr/>
        </p:nvSpPr>
        <p:spPr>
          <a:xfrm>
            <a:off x="5461886" y="3625135"/>
            <a:ext cx="2649113" cy="678417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Century Gothic" panose="020B0502020202020204" pitchFamily="34" charset="0"/>
              </a:rPr>
              <a:t>Asignación</a:t>
            </a:r>
          </a:p>
        </p:txBody>
      </p:sp>
    </p:spTree>
    <p:extLst>
      <p:ext uri="{BB962C8B-B14F-4D97-AF65-F5344CB8AC3E}">
        <p14:creationId xmlns:p14="http://schemas.microsoft.com/office/powerpoint/2010/main" val="154154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74369760-2855-4143-B0DB-C1EC5E8FD973}"/>
              </a:ext>
            </a:extLst>
          </p:cNvPr>
          <p:cNvSpPr txBox="1">
            <a:spLocks/>
          </p:cNvSpPr>
          <p:nvPr/>
        </p:nvSpPr>
        <p:spPr>
          <a:xfrm>
            <a:off x="538970" y="469770"/>
            <a:ext cx="11653031" cy="738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_tradnl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b="1">
                <a:solidFill>
                  <a:schemeClr val="accent5">
                    <a:lumMod val="75000"/>
                  </a:schemeClr>
                </a:solidFill>
                <a:latin typeface="Work Sans" panose="00000500000000000000" pitchFamily="2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es-ES" dirty="0"/>
              <a:t>1. IDENTIFICACIÓN </a:t>
            </a:r>
          </a:p>
        </p:txBody>
      </p:sp>
      <p:pic>
        <p:nvPicPr>
          <p:cNvPr id="4" name="Imagen 3" descr="Una persona con un sombrero&#10;&#10;Descripción generada automáticamente">
            <a:extLst>
              <a:ext uri="{FF2B5EF4-FFF2-40B4-BE49-F238E27FC236}">
                <a16:creationId xmlns:a16="http://schemas.microsoft.com/office/drawing/2014/main" id="{631C2E1B-2D2C-4B93-854C-C71DB19B9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937" y="2089370"/>
            <a:ext cx="9164065" cy="476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4A29DC5B-0AA1-4556-844A-CB7BFFD995C0}"/>
              </a:ext>
            </a:extLst>
          </p:cNvPr>
          <p:cNvSpPr/>
          <p:nvPr/>
        </p:nvSpPr>
        <p:spPr>
          <a:xfrm>
            <a:off x="489320" y="153345"/>
            <a:ext cx="4909398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sz="4000" b="1" dirty="0">
                <a:solidFill>
                  <a:schemeClr val="accent5">
                    <a:lumMod val="75000"/>
                  </a:scheme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Identificación: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E6CF035-DDD4-40EF-96D3-4A8FAAFD1BE6}"/>
              </a:ext>
            </a:extLst>
          </p:cNvPr>
          <p:cNvSpPr txBox="1"/>
          <p:nvPr/>
        </p:nvSpPr>
        <p:spPr>
          <a:xfrm>
            <a:off x="685801" y="1120802"/>
            <a:ext cx="54101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¿Con qué bases de datos contamos para la identificación del programa?</a:t>
            </a:r>
          </a:p>
          <a:p>
            <a:pPr algn="just"/>
            <a:endParaRPr lang="es-MX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El programa al estar dirigido a población en situación de pobreza que sea víctima del desplazamiento, las bases con las que se cuenta desde Prosperidad Social son las siguientes:</a:t>
            </a:r>
          </a:p>
          <a:p>
            <a:pPr algn="just"/>
            <a:endParaRPr lang="es-MX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Sisbén IV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Estrategia UNIDOS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Registro Único de Víctimas - RUV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Medición de Subsistencia Mínima y Superación de Situación de Vulnerabilidad - SSV (Desplazados)</a:t>
            </a:r>
            <a:endParaRPr lang="es-CO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3E6E53-D039-4BF0-9C22-534B8F0A3F25}"/>
              </a:ext>
            </a:extLst>
          </p:cNvPr>
          <p:cNvSpPr txBox="1"/>
          <p:nvPr/>
        </p:nvSpPr>
        <p:spPr>
          <a:xfrm>
            <a:off x="6478776" y="1103660"/>
            <a:ext cx="48205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¿Qué  características deberían contar  las bases de datos disponibles para la identificación de potenciales?</a:t>
            </a:r>
          </a:p>
          <a:p>
            <a:endParaRPr lang="es-MX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Las bases de datos disponibles deben permitir identificar pobreza, hogares en zona rural, victimas del desplazamiento, contar con información de los integrantes del hogar y contar con datos de ubicación. </a:t>
            </a:r>
          </a:p>
          <a:p>
            <a:endParaRPr lang="es-MX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s-CO" sz="14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C0A794F-3663-44A7-A9B0-5C1F0A94E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21063"/>
              </p:ext>
            </p:extLst>
          </p:nvPr>
        </p:nvGraphicFramePr>
        <p:xfrm>
          <a:off x="2431400" y="4167357"/>
          <a:ext cx="7463424" cy="159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7436">
                  <a:extLst>
                    <a:ext uri="{9D8B030D-6E8A-4147-A177-3AD203B41FA5}">
                      <a16:colId xmlns:a16="http://schemas.microsoft.com/office/drawing/2014/main" val="864137520"/>
                    </a:ext>
                  </a:extLst>
                </a:gridCol>
                <a:gridCol w="1202988">
                  <a:extLst>
                    <a:ext uri="{9D8B030D-6E8A-4147-A177-3AD203B41FA5}">
                      <a16:colId xmlns:a16="http://schemas.microsoft.com/office/drawing/2014/main" val="1072309140"/>
                    </a:ext>
                  </a:extLst>
                </a:gridCol>
                <a:gridCol w="1352811">
                  <a:extLst>
                    <a:ext uri="{9D8B030D-6E8A-4147-A177-3AD203B41FA5}">
                      <a16:colId xmlns:a16="http://schemas.microsoft.com/office/drawing/2014/main" val="2962891118"/>
                    </a:ext>
                  </a:extLst>
                </a:gridCol>
                <a:gridCol w="1277655">
                  <a:extLst>
                    <a:ext uri="{9D8B030D-6E8A-4147-A177-3AD203B41FA5}">
                      <a16:colId xmlns:a16="http://schemas.microsoft.com/office/drawing/2014/main" val="221687661"/>
                    </a:ext>
                  </a:extLst>
                </a:gridCol>
                <a:gridCol w="1177447">
                  <a:extLst>
                    <a:ext uri="{9D8B030D-6E8A-4147-A177-3AD203B41FA5}">
                      <a16:colId xmlns:a16="http://schemas.microsoft.com/office/drawing/2014/main" val="3261001858"/>
                    </a:ext>
                  </a:extLst>
                </a:gridCol>
                <a:gridCol w="1145087">
                  <a:extLst>
                    <a:ext uri="{9D8B030D-6E8A-4147-A177-3AD203B41FA5}">
                      <a16:colId xmlns:a16="http://schemas.microsoft.com/office/drawing/2014/main" val="3123040063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BASE DE DATOS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CLASIFICACION  DE POBREZA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CLASIFICACION DE VICTIMAS DESPLAZAMIENTO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CLASIFICACION RURAL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INFORMACION INTEGRANTES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DATOS DE UBICACIÓN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121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SISBEN IV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SI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NO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SI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SI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SI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62085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ESTRATEGIA UNIDOS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SI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NO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SI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SI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SI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41211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RUV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NO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SI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SI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SI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SI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77762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SSV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SI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SI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SI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SI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SI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131073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69B498C-30A6-437E-8C46-825778A92077}"/>
              </a:ext>
            </a:extLst>
          </p:cNvPr>
          <p:cNvSpPr txBox="1"/>
          <p:nvPr/>
        </p:nvSpPr>
        <p:spPr>
          <a:xfrm>
            <a:off x="4803100" y="3836866"/>
            <a:ext cx="3039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</a:rPr>
              <a:t>Ejemplo de análisis de las bases de datos</a:t>
            </a:r>
            <a:endParaRPr lang="es-CO" sz="1200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2C2C8DF3-CC2E-4E3E-AE00-52852AD518D5}"/>
              </a:ext>
            </a:extLst>
          </p:cNvPr>
          <p:cNvGrpSpPr/>
          <p:nvPr/>
        </p:nvGrpSpPr>
        <p:grpSpPr>
          <a:xfrm>
            <a:off x="685801" y="236953"/>
            <a:ext cx="662975" cy="754064"/>
            <a:chOff x="1320676" y="354576"/>
            <a:chExt cx="807609" cy="775939"/>
          </a:xfrm>
        </p:grpSpPr>
        <p:sp>
          <p:nvSpPr>
            <p:cNvPr id="9" name="20 Elipse">
              <a:extLst>
                <a:ext uri="{FF2B5EF4-FFF2-40B4-BE49-F238E27FC236}">
                  <a16:creationId xmlns:a16="http://schemas.microsoft.com/office/drawing/2014/main" id="{AC0B3CFD-4394-4ED7-8EAD-7415D243DB1B}"/>
                </a:ext>
              </a:extLst>
            </p:cNvPr>
            <p:cNvSpPr/>
            <p:nvPr/>
          </p:nvSpPr>
          <p:spPr bwMode="auto">
            <a:xfrm>
              <a:off x="1369051" y="354576"/>
              <a:ext cx="700855" cy="49158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10" name="21 Elipse">
              <a:extLst>
                <a:ext uri="{FF2B5EF4-FFF2-40B4-BE49-F238E27FC236}">
                  <a16:creationId xmlns:a16="http://schemas.microsoft.com/office/drawing/2014/main" id="{16D7F6E5-03A7-46B7-A12D-F90B334BD883}"/>
                </a:ext>
              </a:extLst>
            </p:cNvPr>
            <p:cNvSpPr/>
            <p:nvPr/>
          </p:nvSpPr>
          <p:spPr bwMode="auto">
            <a:xfrm>
              <a:off x="1467313" y="411046"/>
              <a:ext cx="504329" cy="37611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19 CuadroTexto">
              <a:extLst>
                <a:ext uri="{FF2B5EF4-FFF2-40B4-BE49-F238E27FC236}">
                  <a16:creationId xmlns:a16="http://schemas.microsoft.com/office/drawing/2014/main" id="{FBBADFD1-E4BF-4896-B370-4C6F2E025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0676" y="376571"/>
              <a:ext cx="807609" cy="753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defTabSz="457200">
                <a:defRPr/>
              </a:pPr>
              <a:r>
                <a:rPr lang="es-CO" sz="20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</a:p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807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4A29DC5B-0AA1-4556-844A-CB7BFFD995C0}"/>
              </a:ext>
            </a:extLst>
          </p:cNvPr>
          <p:cNvSpPr/>
          <p:nvPr/>
        </p:nvSpPr>
        <p:spPr>
          <a:xfrm>
            <a:off x="489320" y="153345"/>
            <a:ext cx="4909398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sz="4000" b="1" dirty="0">
                <a:solidFill>
                  <a:schemeClr val="accent5">
                    <a:lumMod val="75000"/>
                  </a:scheme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Identificación: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E6CF035-DDD4-40EF-96D3-4A8FAAFD1BE6}"/>
              </a:ext>
            </a:extLst>
          </p:cNvPr>
          <p:cNvSpPr txBox="1"/>
          <p:nvPr/>
        </p:nvSpPr>
        <p:spPr>
          <a:xfrm>
            <a:off x="725513" y="1233973"/>
            <a:ext cx="1031205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¿Cómo utilizar las fuentes de información disponibles para el programa?</a:t>
            </a:r>
          </a:p>
          <a:p>
            <a:pPr algn="just"/>
            <a:endParaRPr lang="es-MX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De acuerdo al análisis realizado a las bases de datos se obtienen los siguientes escenarios para utilizar las fuentes de información:</a:t>
            </a:r>
          </a:p>
          <a:p>
            <a:pPr algn="just"/>
            <a:endParaRPr lang="es-MX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/>
            <a:r>
              <a:rPr lang="es-MX" b="1" i="1" dirty="0">
                <a:solidFill>
                  <a:srgbClr val="000000"/>
                </a:solidFill>
                <a:latin typeface="Arial" panose="020B0604020202020204" pitchFamily="34" charset="0"/>
              </a:rPr>
              <a:t>Escenario 1: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SISBEN IV cruzado con RUV para marcar las victimas desplazamiento en los integrantes de las </a:t>
            </a:r>
            <a:r>
              <a:rPr lang="es-MX" i="1" dirty="0">
                <a:solidFill>
                  <a:srgbClr val="000000"/>
                </a:solidFill>
                <a:latin typeface="Arial" panose="020B0604020202020204" pitchFamily="34" charset="0"/>
              </a:rPr>
              <a:t>unidades de gasto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de Sisbén.</a:t>
            </a:r>
          </a:p>
          <a:p>
            <a:pPr lvl="1" algn="just"/>
            <a:r>
              <a:rPr lang="es-MX" b="1" i="1" dirty="0">
                <a:solidFill>
                  <a:srgbClr val="000000"/>
                </a:solidFill>
                <a:latin typeface="Arial" panose="020B0604020202020204" pitchFamily="34" charset="0"/>
              </a:rPr>
              <a:t>Escenario 2: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Estrategia UNIDOS cruzado con RUV para marcar las victimas desplazamiento en los integrantes de las </a:t>
            </a:r>
            <a:r>
              <a:rPr lang="es-MX" i="1" dirty="0">
                <a:solidFill>
                  <a:srgbClr val="000000"/>
                </a:solidFill>
                <a:latin typeface="Arial" panose="020B0604020202020204" pitchFamily="34" charset="0"/>
              </a:rPr>
              <a:t>unidades de gasto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de Sisbén.</a:t>
            </a:r>
          </a:p>
          <a:p>
            <a:pPr lvl="1" algn="just"/>
            <a:r>
              <a:rPr lang="es-MX" b="1" i="1" dirty="0">
                <a:solidFill>
                  <a:srgbClr val="000000"/>
                </a:solidFill>
                <a:latin typeface="Arial" panose="020B0604020202020204" pitchFamily="34" charset="0"/>
              </a:rPr>
              <a:t>Escenario 3: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SSV como única fuente de focalización.</a:t>
            </a:r>
          </a:p>
          <a:p>
            <a:pPr algn="just"/>
            <a:endParaRPr lang="es-MX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Para Prosperidad Social el escenario que permite contar con información mas actualizada en datos de ubicación es el </a:t>
            </a:r>
            <a:r>
              <a:rPr lang="es-MX" b="1" i="1" dirty="0">
                <a:solidFill>
                  <a:srgbClr val="000000"/>
                </a:solidFill>
                <a:latin typeface="Arial" panose="020B0604020202020204" pitchFamily="34" charset="0"/>
              </a:rPr>
              <a:t>escenario 1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(SISBEN IV cruzado con RUV ).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Con esta base se identificaron 2.328 hogares en zona rural (ver archivo de ejemplo y diccionario de la base de datos Sisbén IV). 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23545A2-C5DD-452D-A702-8EC6BA8D0644}"/>
              </a:ext>
            </a:extLst>
          </p:cNvPr>
          <p:cNvGrpSpPr/>
          <p:nvPr/>
        </p:nvGrpSpPr>
        <p:grpSpPr>
          <a:xfrm>
            <a:off x="685801" y="228239"/>
            <a:ext cx="662975" cy="754064"/>
            <a:chOff x="1320676" y="354576"/>
            <a:chExt cx="807609" cy="775939"/>
          </a:xfrm>
        </p:grpSpPr>
        <p:sp>
          <p:nvSpPr>
            <p:cNvPr id="6" name="20 Elipse">
              <a:extLst>
                <a:ext uri="{FF2B5EF4-FFF2-40B4-BE49-F238E27FC236}">
                  <a16:creationId xmlns:a16="http://schemas.microsoft.com/office/drawing/2014/main" id="{75A0846B-F0C2-4341-9FBF-01FDB7BE9CCB}"/>
                </a:ext>
              </a:extLst>
            </p:cNvPr>
            <p:cNvSpPr/>
            <p:nvPr/>
          </p:nvSpPr>
          <p:spPr bwMode="auto">
            <a:xfrm>
              <a:off x="1369051" y="354576"/>
              <a:ext cx="700855" cy="49158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7" name="21 Elipse">
              <a:extLst>
                <a:ext uri="{FF2B5EF4-FFF2-40B4-BE49-F238E27FC236}">
                  <a16:creationId xmlns:a16="http://schemas.microsoft.com/office/drawing/2014/main" id="{C344FF31-83CB-478E-BD02-82827831184C}"/>
                </a:ext>
              </a:extLst>
            </p:cNvPr>
            <p:cNvSpPr/>
            <p:nvPr/>
          </p:nvSpPr>
          <p:spPr bwMode="auto">
            <a:xfrm>
              <a:off x="1467313" y="411046"/>
              <a:ext cx="504329" cy="37611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" name="19 CuadroTexto">
              <a:extLst>
                <a:ext uri="{FF2B5EF4-FFF2-40B4-BE49-F238E27FC236}">
                  <a16:creationId xmlns:a16="http://schemas.microsoft.com/office/drawing/2014/main" id="{E6D75AC4-901C-40AB-930E-E510A1914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0676" y="376571"/>
              <a:ext cx="807609" cy="753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defTabSz="457200">
                <a:defRPr/>
              </a:pPr>
              <a:r>
                <a:rPr lang="es-CO" sz="20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</a:p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6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 descr="Una persona con un sombrero&#10;&#10;Descripción generada automáticamente">
            <a:extLst>
              <a:ext uri="{FF2B5EF4-FFF2-40B4-BE49-F238E27FC236}">
                <a16:creationId xmlns:a16="http://schemas.microsoft.com/office/drawing/2014/main" id="{5722D650-9126-4437-8D1A-49E7024A92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247297" y="1477108"/>
            <a:ext cx="8944703" cy="5380892"/>
          </a:xfrm>
          <a:prstGeom prst="rect">
            <a:avLst/>
          </a:prstGeom>
        </p:spPr>
      </p:pic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222E05DC-CC9C-4A43-931F-929B8ADB340B}"/>
              </a:ext>
            </a:extLst>
          </p:cNvPr>
          <p:cNvSpPr txBox="1">
            <a:spLocks/>
          </p:cNvSpPr>
          <p:nvPr/>
        </p:nvSpPr>
        <p:spPr>
          <a:xfrm>
            <a:off x="495351" y="383299"/>
            <a:ext cx="11201297" cy="161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_tradnl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b="1">
                <a:solidFill>
                  <a:srgbClr val="F42F63"/>
                </a:solidFill>
                <a:latin typeface="Work Sans" panose="00000500000000000000" pitchFamily="2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algn="ctr"/>
            <a:r>
              <a:rPr lang="es-CO" dirty="0">
                <a:solidFill>
                  <a:schemeClr val="accent5">
                    <a:lumMod val="75000"/>
                  </a:schemeClr>
                </a:solidFill>
              </a:rPr>
              <a:t>2. SELECCIÓN</a:t>
            </a:r>
          </a:p>
        </p:txBody>
      </p:sp>
    </p:spTree>
    <p:extLst>
      <p:ext uri="{BB962C8B-B14F-4D97-AF65-F5344CB8AC3E}">
        <p14:creationId xmlns:p14="http://schemas.microsoft.com/office/powerpoint/2010/main" val="200149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4A29DC5B-0AA1-4556-844A-CB7BFFD995C0}"/>
              </a:ext>
            </a:extLst>
          </p:cNvPr>
          <p:cNvSpPr/>
          <p:nvPr/>
        </p:nvSpPr>
        <p:spPr>
          <a:xfrm>
            <a:off x="489320" y="153345"/>
            <a:ext cx="4909398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sz="4000" b="1">
                <a:solidFill>
                  <a:schemeClr val="accent5">
                    <a:lumMod val="75000"/>
                  </a:scheme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Selección: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E6CF035-DDD4-40EF-96D3-4A8FAAFD1BE6}"/>
              </a:ext>
            </a:extLst>
          </p:cNvPr>
          <p:cNvSpPr txBox="1"/>
          <p:nvPr/>
        </p:nvSpPr>
        <p:spPr>
          <a:xfrm>
            <a:off x="1565687" y="1455118"/>
            <a:ext cx="4012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¿</a:t>
            </a: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Hay suficientes cupos en la estrategia para cubrir toda la demanda</a:t>
            </a:r>
            <a:r>
              <a:rPr lang="es-MX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</a:p>
          <a:p>
            <a:pPr algn="just"/>
            <a:endParaRPr lang="es-MX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Hay 100 cupos para 2328 hogares identificados como potenciales, por lo cual no hay cupos suficientes </a:t>
            </a:r>
            <a:endParaRPr lang="es-CO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D519C6-D4BE-4B82-A6CB-15181BCC41A5}"/>
              </a:ext>
            </a:extLst>
          </p:cNvPr>
          <p:cNvSpPr txBox="1"/>
          <p:nvPr/>
        </p:nvSpPr>
        <p:spPr>
          <a:xfrm>
            <a:off x="6096000" y="1393406"/>
            <a:ext cx="48257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¿Qué tipos de criterios de focalización se requieren definir para el programa?</a:t>
            </a:r>
          </a:p>
          <a:p>
            <a:endParaRPr lang="es-CO" sz="1600" dirty="0">
              <a:latin typeface="Arial" panose="020B0604020202020204" pitchFamily="34" charset="0"/>
            </a:endParaRPr>
          </a:p>
          <a:p>
            <a:r>
              <a:rPr lang="es-CO" sz="1400" dirty="0">
                <a:latin typeface="Arial" panose="020B0604020202020204" pitchFamily="34" charset="0"/>
              </a:rPr>
              <a:t>Se deben definir criterios de elegibilidad, no elegibilidad y priorización para seleccionar 100 entre 2328 hogares que cuentan con las condiciones del programa.</a:t>
            </a:r>
            <a:endParaRPr lang="es-CO" sz="1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F8ADB58-891A-4C6C-92B4-D08E53C5B68F}"/>
              </a:ext>
            </a:extLst>
          </p:cNvPr>
          <p:cNvSpPr txBox="1"/>
          <p:nvPr/>
        </p:nvSpPr>
        <p:spPr>
          <a:xfrm>
            <a:off x="1607632" y="3411950"/>
            <a:ext cx="904122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/>
              <a:t>¿Cómo se definen los criterios de focalización dentro de los tipos escogidos?.</a:t>
            </a:r>
          </a:p>
          <a:p>
            <a:endParaRPr lang="es-MX" sz="1600" b="1" dirty="0"/>
          </a:p>
          <a:p>
            <a:pPr marL="342900" indent="-342900">
              <a:buAutoNum type="alphaLcParenR"/>
            </a:pPr>
            <a:r>
              <a:rPr lang="es-MX" sz="1400" dirty="0"/>
              <a:t>El programa al estar dirigido a población victima del desplazamiento, se debe realizar un cruce con el RUV para identificar hogares que tenga al menos un integrante victima del desplazamiento.</a:t>
            </a:r>
          </a:p>
          <a:p>
            <a:pPr marL="342900" indent="-342900">
              <a:buAutoNum type="alphaLcParenR"/>
            </a:pPr>
            <a:r>
              <a:rPr lang="es-CO" sz="1400" dirty="0"/>
              <a:t>Como es un programa dirigido a población en condición de pobreza se tomaran hogares que se encuentren en Sisbén IV dentro de los grupos A (pobre extremo) y B (pobre moderado).</a:t>
            </a:r>
          </a:p>
          <a:p>
            <a:pPr marL="342900" indent="-342900">
              <a:buAutoNum type="alphaLcParenR"/>
            </a:pPr>
            <a:r>
              <a:rPr lang="es-CO" sz="1400" dirty="0"/>
              <a:t>Se necesitan indicadores de priorización como hogares con jefatura femenina con niños menores de 5 años.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3E41B82-40C3-4EA3-BAF1-7D24C1FD08C3}"/>
              </a:ext>
            </a:extLst>
          </p:cNvPr>
          <p:cNvGrpSpPr/>
          <p:nvPr/>
        </p:nvGrpSpPr>
        <p:grpSpPr>
          <a:xfrm>
            <a:off x="1069138" y="231006"/>
            <a:ext cx="662975" cy="690761"/>
            <a:chOff x="1315671" y="354576"/>
            <a:chExt cx="807609" cy="710799"/>
          </a:xfrm>
        </p:grpSpPr>
        <p:sp>
          <p:nvSpPr>
            <p:cNvPr id="8" name="20 Elipse">
              <a:extLst>
                <a:ext uri="{FF2B5EF4-FFF2-40B4-BE49-F238E27FC236}">
                  <a16:creationId xmlns:a16="http://schemas.microsoft.com/office/drawing/2014/main" id="{2604434F-E67B-4891-BC8B-8071015C480C}"/>
                </a:ext>
              </a:extLst>
            </p:cNvPr>
            <p:cNvSpPr/>
            <p:nvPr/>
          </p:nvSpPr>
          <p:spPr bwMode="auto">
            <a:xfrm>
              <a:off x="1369051" y="354576"/>
              <a:ext cx="700855" cy="49158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10" name="21 Elipse">
              <a:extLst>
                <a:ext uri="{FF2B5EF4-FFF2-40B4-BE49-F238E27FC236}">
                  <a16:creationId xmlns:a16="http://schemas.microsoft.com/office/drawing/2014/main" id="{5E4B7C0A-B467-4769-A8AF-9E4A3BA92752}"/>
                </a:ext>
              </a:extLst>
            </p:cNvPr>
            <p:cNvSpPr/>
            <p:nvPr/>
          </p:nvSpPr>
          <p:spPr bwMode="auto">
            <a:xfrm>
              <a:off x="1467313" y="411046"/>
              <a:ext cx="504329" cy="37611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19 CuadroTexto">
              <a:extLst>
                <a:ext uri="{FF2B5EF4-FFF2-40B4-BE49-F238E27FC236}">
                  <a16:creationId xmlns:a16="http://schemas.microsoft.com/office/drawing/2014/main" id="{C450F6BB-E7DB-4961-9A8C-A9DB88D03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5671" y="383235"/>
              <a:ext cx="807609" cy="682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defTabSz="457200">
                <a:defRPr/>
              </a:pPr>
              <a:r>
                <a:rPr lang="es-CO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</a:p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506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4A29DC5B-0AA1-4556-844A-CB7BFFD995C0}"/>
              </a:ext>
            </a:extLst>
          </p:cNvPr>
          <p:cNvSpPr/>
          <p:nvPr/>
        </p:nvSpPr>
        <p:spPr>
          <a:xfrm>
            <a:off x="489320" y="153345"/>
            <a:ext cx="4909398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sz="4000" b="1" dirty="0">
                <a:solidFill>
                  <a:schemeClr val="accent5">
                    <a:lumMod val="75000"/>
                  </a:scheme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Selección: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C2929A1-1C08-49F7-B001-DE8B656036D8}"/>
              </a:ext>
            </a:extLst>
          </p:cNvPr>
          <p:cNvSpPr txBox="1"/>
          <p:nvPr/>
        </p:nvSpPr>
        <p:spPr>
          <a:xfrm>
            <a:off x="2352393" y="976830"/>
            <a:ext cx="80415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C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¿Qué características poblacionales e indicadores son pertinentes para el programa?</a:t>
            </a:r>
          </a:p>
          <a:p>
            <a:pPr fontAlgn="base"/>
            <a:endParaRPr lang="es-CO" sz="1400" dirty="0">
              <a:solidFill>
                <a:srgbClr val="000000"/>
              </a:solidFill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pPr algn="ctr" fontAlgn="base"/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Hogares con integrantes victimas de desplazamiento, hogares pobres extremos y pobres moderados, hogares con jefaturas femeninas y hogares con niños.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4413075-2D65-4D26-B93A-56E2BF062EF2}"/>
              </a:ext>
            </a:extLst>
          </p:cNvPr>
          <p:cNvGrpSpPr/>
          <p:nvPr/>
        </p:nvGrpSpPr>
        <p:grpSpPr>
          <a:xfrm>
            <a:off x="1069138" y="231006"/>
            <a:ext cx="662975" cy="690761"/>
            <a:chOff x="1315671" y="354576"/>
            <a:chExt cx="807609" cy="710799"/>
          </a:xfrm>
        </p:grpSpPr>
        <p:sp>
          <p:nvSpPr>
            <p:cNvPr id="6" name="20 Elipse">
              <a:extLst>
                <a:ext uri="{FF2B5EF4-FFF2-40B4-BE49-F238E27FC236}">
                  <a16:creationId xmlns:a16="http://schemas.microsoft.com/office/drawing/2014/main" id="{53CC076D-3F76-4457-AD50-8D8703FFB693}"/>
                </a:ext>
              </a:extLst>
            </p:cNvPr>
            <p:cNvSpPr/>
            <p:nvPr/>
          </p:nvSpPr>
          <p:spPr bwMode="auto">
            <a:xfrm>
              <a:off x="1369051" y="354576"/>
              <a:ext cx="700855" cy="49158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7" name="21 Elipse">
              <a:extLst>
                <a:ext uri="{FF2B5EF4-FFF2-40B4-BE49-F238E27FC236}">
                  <a16:creationId xmlns:a16="http://schemas.microsoft.com/office/drawing/2014/main" id="{0D0048A0-CB75-47AA-AC0F-7C2D3516B1FC}"/>
                </a:ext>
              </a:extLst>
            </p:cNvPr>
            <p:cNvSpPr/>
            <p:nvPr/>
          </p:nvSpPr>
          <p:spPr bwMode="auto">
            <a:xfrm>
              <a:off x="1467313" y="411046"/>
              <a:ext cx="504329" cy="37611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" name="19 CuadroTexto">
              <a:extLst>
                <a:ext uri="{FF2B5EF4-FFF2-40B4-BE49-F238E27FC236}">
                  <a16:creationId xmlns:a16="http://schemas.microsoft.com/office/drawing/2014/main" id="{DE09046F-63EB-4B6E-AB7B-9AABF3790E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5671" y="383235"/>
              <a:ext cx="807609" cy="682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defTabSz="457200">
                <a:defRPr/>
              </a:pPr>
              <a:r>
                <a:rPr lang="es-CO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</a:p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728A5A19-B0B7-4A7E-A115-295B06CF2755}"/>
              </a:ext>
            </a:extLst>
          </p:cNvPr>
          <p:cNvSpPr txBox="1"/>
          <p:nvPr/>
        </p:nvSpPr>
        <p:spPr>
          <a:xfrm>
            <a:off x="607482" y="2644170"/>
            <a:ext cx="3489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CO" sz="1200" b="1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Criterios de elegibilidad:</a:t>
            </a:r>
          </a:p>
          <a:p>
            <a:pPr algn="just" fontAlgn="base"/>
            <a:endParaRPr lang="es-CO" sz="1200" b="1" dirty="0">
              <a:solidFill>
                <a:srgbClr val="000000"/>
              </a:solidFill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pPr marL="342900" indent="-342900" algn="just" fontAlgn="base">
              <a:buAutoNum type="arabicPeriod"/>
            </a:pPr>
            <a:r>
              <a:rPr lang="es-CO" sz="1200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Hogares con al menos un integrante victima del desplazamiento.</a:t>
            </a:r>
          </a:p>
          <a:p>
            <a:pPr marL="342900" indent="-342900" algn="just" fontAlgn="base">
              <a:buAutoNum type="arabicPeriod"/>
            </a:pPr>
            <a:r>
              <a:rPr lang="es-CO" sz="1200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Hogares en los grupos A y B del SISBEN IV, que se encuentren ubicados en la zona rural.</a:t>
            </a:r>
          </a:p>
          <a:p>
            <a:endParaRPr lang="es-CO" sz="1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CD6C39A-4B4C-4D69-93E0-4511B754734B}"/>
              </a:ext>
            </a:extLst>
          </p:cNvPr>
          <p:cNvSpPr txBox="1"/>
          <p:nvPr/>
        </p:nvSpPr>
        <p:spPr>
          <a:xfrm>
            <a:off x="4351089" y="2558521"/>
            <a:ext cx="34898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CO" sz="1200" b="1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Criterios de priorización: </a:t>
            </a:r>
          </a:p>
          <a:p>
            <a:pPr algn="just" fontAlgn="base"/>
            <a:endParaRPr lang="es-CO" sz="1200" b="1" dirty="0">
              <a:solidFill>
                <a:srgbClr val="000000"/>
              </a:solidFill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pPr marL="342900" indent="-342900" algn="just" fontAlgn="base">
              <a:buAutoNum type="arabicPeriod"/>
            </a:pPr>
            <a:r>
              <a:rPr lang="es-CO" sz="1200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Hogares con jefatura femenina (5 puntos, con la variable parentesco jefe de hogar, sin conyugue, con sexo femenino y que tenga niños en el hogar con parentescos hijos o nietos)</a:t>
            </a:r>
          </a:p>
          <a:p>
            <a:pPr marL="342900" indent="-342900" algn="just" fontAlgn="base">
              <a:buAutoNum type="arabicPeriod"/>
            </a:pPr>
            <a:r>
              <a:rPr lang="es-CO" sz="1200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Hogares con niños (5 puntos, para esta variable se calcula la edad tomando la variable fecha de nacimiento y se marca los hogares con integrantes menores de 18 años)</a:t>
            </a:r>
          </a:p>
          <a:p>
            <a:pPr marL="342900" indent="-342900" algn="just" fontAlgn="base">
              <a:buAutoNum type="arabicPeriod"/>
            </a:pPr>
            <a:r>
              <a:rPr lang="es-CO" sz="1200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Hogares ubicados en las veredas seleccionadas (veredas con mayor número de población potencial).</a:t>
            </a:r>
          </a:p>
          <a:p>
            <a:pPr algn="just" fontAlgn="base"/>
            <a:endParaRPr lang="es-CO" sz="1200" dirty="0">
              <a:solidFill>
                <a:srgbClr val="000000"/>
              </a:solidFill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pPr algn="just" fontAlgn="base"/>
            <a:r>
              <a:rPr lang="es-CO" sz="1200" b="1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Criterios de Desempate: </a:t>
            </a:r>
            <a:r>
              <a:rPr lang="es-CO" sz="1200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como pueden encontrase hogares con el mismo puntaje, para el desempate se tomaron los hogares con el menor nivel del SISBEN IV.</a:t>
            </a:r>
          </a:p>
          <a:p>
            <a:pPr marL="342900" indent="-342900" algn="just" fontAlgn="base">
              <a:buAutoNum type="arabicPeriod"/>
            </a:pPr>
            <a:endParaRPr lang="es-CO" sz="1200" dirty="0">
              <a:solidFill>
                <a:srgbClr val="000000"/>
              </a:solidFill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endParaRPr lang="es-CO" sz="1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24B9F8-4B7F-4CA4-8597-F93EE2834231}"/>
              </a:ext>
            </a:extLst>
          </p:cNvPr>
          <p:cNvSpPr txBox="1"/>
          <p:nvPr/>
        </p:nvSpPr>
        <p:spPr>
          <a:xfrm>
            <a:off x="8287644" y="2558521"/>
            <a:ext cx="3489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CO" sz="1200" b="1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Criterios de no elegibilidad:</a:t>
            </a:r>
          </a:p>
          <a:p>
            <a:pPr algn="just" fontAlgn="base"/>
            <a:endParaRPr lang="es-CO" sz="1200" b="1" dirty="0">
              <a:solidFill>
                <a:srgbClr val="000000"/>
              </a:solidFill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pPr algn="just" fontAlgn="base"/>
            <a:r>
              <a:rPr lang="es-CO" sz="1200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Beneficiarios de otros programas de generación de ingresos implementados en la anterior vigencia por parte del municipio (de existir esa fuente de información en la entidad territorial)</a:t>
            </a:r>
          </a:p>
          <a:p>
            <a:endParaRPr lang="es-CO" sz="12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9F059EC-AEAF-4864-92B7-6C6DCE85F6ED}"/>
              </a:ext>
            </a:extLst>
          </p:cNvPr>
          <p:cNvSpPr txBox="1"/>
          <p:nvPr/>
        </p:nvSpPr>
        <p:spPr>
          <a:xfrm>
            <a:off x="3902450" y="2081496"/>
            <a:ext cx="512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CO" sz="1200" i="1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Con base a las anteriores preguntas los criterios a aplicar son:</a:t>
            </a:r>
          </a:p>
          <a:p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1328888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DC72A8C02970348AF50C73B0CB8D20A" ma:contentTypeVersion="3" ma:contentTypeDescription="Crear nuevo documento." ma:contentTypeScope="" ma:versionID="3dc6b3f265847cb27f1c9233c96eee16">
  <xsd:schema xmlns:xsd="http://www.w3.org/2001/XMLSchema" xmlns:xs="http://www.w3.org/2001/XMLSchema" xmlns:p="http://schemas.microsoft.com/office/2006/metadata/properties" xmlns:ns2="fe5c55e1-1529-428c-8c16-ada3460a0e7a" targetNamespace="http://schemas.microsoft.com/office/2006/metadata/properties" ma:root="true" ma:fieldsID="b38f1bdb34365186f6aef09c5b6fb140" ns2:_="">
    <xsd:import namespace="fe5c55e1-1529-428c-8c16-ada3460a0e7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c55e1-1529-428c-8c16-ada3460a0e7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e5c55e1-1529-428c-8c16-ada3460a0e7a">A65FJVFR3NAS-1618603028-1389</_dlc_DocId>
    <_dlc_DocIdUrl xmlns="fe5c55e1-1529-428c-8c16-ada3460a0e7a">
      <Url>http://tame/_layouts/15/DocIdRedir.aspx?ID=A65FJVFR3NAS-1618603028-1389</Url>
      <Description>A65FJVFR3NAS-1618603028-1389</Description>
    </_dlc_DocIdUrl>
  </documentManagement>
</p:properties>
</file>

<file path=customXml/itemProps1.xml><?xml version="1.0" encoding="utf-8"?>
<ds:datastoreItem xmlns:ds="http://schemas.openxmlformats.org/officeDocument/2006/customXml" ds:itemID="{96008D9A-E828-4CD3-87F2-C9D0BF73C40F}"/>
</file>

<file path=customXml/itemProps2.xml><?xml version="1.0" encoding="utf-8"?>
<ds:datastoreItem xmlns:ds="http://schemas.openxmlformats.org/officeDocument/2006/customXml" ds:itemID="{452BAB4B-8E46-4183-9B27-445D50A0C988}"/>
</file>

<file path=customXml/itemProps3.xml><?xml version="1.0" encoding="utf-8"?>
<ds:datastoreItem xmlns:ds="http://schemas.openxmlformats.org/officeDocument/2006/customXml" ds:itemID="{5EF83BE7-EE86-4921-907C-76C2049B828E}"/>
</file>

<file path=customXml/itemProps4.xml><?xml version="1.0" encoding="utf-8"?>
<ds:datastoreItem xmlns:ds="http://schemas.openxmlformats.org/officeDocument/2006/customXml" ds:itemID="{922E5CB3-A91A-4A93-8FB1-99D08B261133}"/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2139</Words>
  <Application>Microsoft Macintosh PowerPoint</Application>
  <PresentationFormat>Panorámica</PresentationFormat>
  <Paragraphs>364</Paragraphs>
  <Slides>21</Slides>
  <Notes>17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Arial</vt:lpstr>
      <vt:lpstr>Calibri</vt:lpstr>
      <vt:lpstr>Century Gothic</vt:lpstr>
      <vt:lpstr>Georgia</vt:lpstr>
      <vt:lpstr>Montserrat</vt:lpstr>
      <vt:lpstr>Wingdings</vt:lpstr>
      <vt:lpstr>Work Sans</vt:lpstr>
      <vt:lpstr>Work Sans SemiBold</vt:lpstr>
      <vt:lpstr>Tema de Office</vt:lpstr>
      <vt:lpstr>think-cell Slide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Cesar Augusto Rojas Rojas</cp:lastModifiedBy>
  <cp:revision>96</cp:revision>
  <cp:lastPrinted>2019-01-09T16:39:30Z</cp:lastPrinted>
  <dcterms:created xsi:type="dcterms:W3CDTF">2018-12-19T16:13:57Z</dcterms:created>
  <dcterms:modified xsi:type="dcterms:W3CDTF">2021-10-01T17:28:19Z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0x0101002DC72A8C02970348AF50C73B0CB8D20A</vt:lpwstr>
  </property>
  <property fmtid="{D5CDD505-2E9C-101B-9397-08002B2CF9AE}" pid="3" name="_dlc_DocIdItemGuid">
    <vt:lpwstr>6f667066-9f77-45d5-b71a-7003539f591c</vt:lpwstr>
  </property>
</Properties>
</file>